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27" d="100"/>
          <a:sy n="127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30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85800" y="914400"/>
            <a:ext cx="1280160" cy="0"/>
          </a:xfrm>
          <a:prstGeom prst="line">
            <a:avLst/>
          </a:prstGeom>
          <a:noFill/>
          <a:ln w="9525">
            <a:solidFill>
              <a:srgbClr val="D55E0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685800" y="1005840"/>
            <a:ext cx="1082009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research talk · 2026</a:t>
            </a:r>
            <a:endParaRPr lang="en-US" sz="1000" dirty="0"/>
          </a:p>
        </p:txBody>
      </p:sp>
      <p:sp>
        <p:nvSpPr>
          <p:cNvPr id="4" name="Text 2"/>
          <p:cNvSpPr>
            <a:spLocks noGrp="1"/>
          </p:cNvSpPr>
          <p:nvPr>
            <p:ph type="title" idx="102" hasCustomPrompt="1"/>
          </p:nvPr>
        </p:nvSpPr>
        <p:spPr>
          <a:xfrm>
            <a:off x="685800" y="1554480"/>
            <a:ext cx="9905695" cy="16459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40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defRPr>
            </a:lvl1pPr>
          </a:lstStyle>
          <a:p>
            <a:pPr marL="0" indent="0" algn="l">
              <a:buNone/>
            </a:pPr>
            <a:endParaRPr lang="en-US" sz="4000" dirty="0"/>
          </a:p>
        </p:txBody>
      </p:sp>
      <p:sp>
        <p:nvSpPr>
          <p:cNvPr id="5" name="Text 2"/>
          <p:cNvSpPr>
            <a:spLocks noGrp="1"/>
          </p:cNvSpPr>
          <p:nvPr>
            <p:ph type="body" idx="103" hasCustomPrompt="1"/>
          </p:nvPr>
        </p:nvSpPr>
        <p:spPr>
          <a:xfrm>
            <a:off x="685800" y="3657600"/>
            <a:ext cx="10820095" cy="146304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defRPr>
            </a:lvl1pPr>
          </a:lstStyle>
          <a:p>
            <a:pPr marL="0" indent="0" algn="l">
              <a:buNone/>
            </a:pPr>
            <a:endParaRPr lang="en-US" sz="1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body" idx="100" hasCustomPrompt="1"/>
          </p:nvPr>
        </p:nvSpPr>
        <p:spPr>
          <a:xfrm>
            <a:off x="685800" y="2286000"/>
            <a:ext cx="2743200" cy="11887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56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defRPr>
            </a:lvl1pPr>
          </a:lstStyle>
          <a:p>
            <a:pPr marL="0" indent="0" algn="l">
              <a:buNone/>
            </a:pPr>
            <a:endParaRPr lang="en-US" sz="5600" dirty="0"/>
          </a:p>
        </p:txBody>
      </p:sp>
      <p:sp>
        <p:nvSpPr>
          <p:cNvPr id="3" name="Text 0"/>
          <p:cNvSpPr>
            <a:spLocks noGrp="1"/>
          </p:cNvSpPr>
          <p:nvPr>
            <p:ph type="title" idx="101" hasCustomPrompt="1"/>
          </p:nvPr>
        </p:nvSpPr>
        <p:spPr>
          <a:xfrm>
            <a:off x="685800" y="3429000"/>
            <a:ext cx="10820095" cy="82296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36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defRPr>
            </a:lvl1pPr>
          </a:lstStyle>
          <a:p>
            <a:pPr marL="0" indent="0" algn="l">
              <a:buNone/>
            </a:pPr>
            <a:endParaRPr lang="en-US" sz="3600" dirty="0"/>
          </a:p>
        </p:txBody>
      </p:sp>
      <p:sp>
        <p:nvSpPr>
          <p:cNvPr id="4" name="Shape 0"/>
          <p:cNvSpPr/>
          <p:nvPr/>
        </p:nvSpPr>
        <p:spPr>
          <a:xfrm>
            <a:off x="685800" y="4297680"/>
            <a:ext cx="2011680" cy="0"/>
          </a:xfrm>
          <a:prstGeom prst="line">
            <a:avLst/>
          </a:prstGeom>
          <a:noFill/>
          <a:ln w="9525">
            <a:solidFill>
              <a:srgbClr val="D55E0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85800" y="1481328"/>
            <a:ext cx="10820095" cy="0"/>
          </a:xfrm>
          <a:prstGeom prst="line">
            <a:avLst/>
          </a:prstGeom>
          <a:noFill/>
          <a:ln w="6350">
            <a:solidFill>
              <a:srgbClr val="D55E0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>
            <a:spLocks noGrp="1"/>
          </p:cNvSpPr>
          <p:nvPr>
            <p:ph type="body" idx="101" hasCustomPrompt="1"/>
          </p:nvPr>
        </p:nvSpPr>
        <p:spPr>
          <a:xfrm>
            <a:off x="685800" y="274320"/>
            <a:ext cx="6492057" cy="2743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0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defRPr>
            </a:lvl1pPr>
          </a:lstStyle>
          <a:p>
            <a:pPr marL="0" indent="0" algn="l">
              <a:buNone/>
            </a:pPr>
            <a:endParaRPr lang="en-US" sz="1000" dirty="0"/>
          </a:p>
        </p:txBody>
      </p:sp>
      <p:sp>
        <p:nvSpPr>
          <p:cNvPr id="4" name="Text 1"/>
          <p:cNvSpPr>
            <a:spLocks noGrp="1"/>
          </p:cNvSpPr>
          <p:nvPr>
            <p:ph type="title" idx="102" hasCustomPrompt="1"/>
          </p:nvPr>
        </p:nvSpPr>
        <p:spPr>
          <a:xfrm>
            <a:off x="685800" y="868680"/>
            <a:ext cx="10820095" cy="59436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30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defRPr>
            </a:lvl1pPr>
          </a:lstStyle>
          <a:p>
            <a:pPr marL="0" indent="0" algn="l">
              <a:buNone/>
            </a:pPr>
            <a:endParaRPr lang="en-US" sz="3000" dirty="0"/>
          </a:p>
        </p:txBody>
      </p:sp>
      <p:sp>
        <p:nvSpPr>
          <p:cNvPr id="5" name="Text 1"/>
          <p:cNvSpPr>
            <a:spLocks noGrp="1"/>
          </p:cNvSpPr>
          <p:nvPr>
            <p:ph type="body" idx="103" hasCustomPrompt="1"/>
          </p:nvPr>
        </p:nvSpPr>
        <p:spPr>
          <a:xfrm>
            <a:off x="685800" y="1709928"/>
            <a:ext cx="10820095" cy="4507992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defRPr>
            </a:lvl1pPr>
          </a:lstStyle>
          <a:p>
            <a:pPr marL="0" indent="0" algn="l">
              <a:buNone/>
            </a:pPr>
            <a:endParaRPr lang="en-US" sz="18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FTE"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85800" y="1481328"/>
            <a:ext cx="10820095" cy="0"/>
          </a:xfrm>
          <a:prstGeom prst="line">
            <a:avLst/>
          </a:prstGeom>
          <a:noFill/>
          <a:ln w="6350">
            <a:solidFill>
              <a:srgbClr val="D55E0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>
            <a:spLocks noGrp="1"/>
          </p:cNvSpPr>
          <p:nvPr>
            <p:ph type="body" idx="101" hasCustomPrompt="1"/>
          </p:nvPr>
        </p:nvSpPr>
        <p:spPr>
          <a:xfrm>
            <a:off x="685800" y="274320"/>
            <a:ext cx="6492057" cy="2743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0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defRPr>
            </a:lvl1pPr>
          </a:lstStyle>
          <a:p>
            <a:pPr marL="0" indent="0" algn="l">
              <a:buNone/>
            </a:pPr>
            <a:endParaRPr lang="en-US" sz="1000" dirty="0"/>
          </a:p>
        </p:txBody>
      </p:sp>
      <p:sp>
        <p:nvSpPr>
          <p:cNvPr id="4" name="Text 1"/>
          <p:cNvSpPr>
            <a:spLocks noGrp="1"/>
          </p:cNvSpPr>
          <p:nvPr>
            <p:ph type="title" idx="102" hasCustomPrompt="1"/>
          </p:nvPr>
        </p:nvSpPr>
        <p:spPr>
          <a:xfrm>
            <a:off x="685800" y="868680"/>
            <a:ext cx="10820095" cy="59436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30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defRPr>
            </a:lvl1pPr>
          </a:lstStyle>
          <a:p>
            <a:pPr marL="0" indent="0" algn="l">
              <a:buNone/>
            </a:pPr>
            <a:endParaRPr lang="en-US" sz="3000" dirty="0"/>
          </a:p>
        </p:txBody>
      </p:sp>
      <p:sp>
        <p:nvSpPr>
          <p:cNvPr id="5" name="Text 1"/>
          <p:cNvSpPr>
            <a:spLocks noGrp="1"/>
          </p:cNvSpPr>
          <p:nvPr>
            <p:ph type="body" idx="103" hasCustomPrompt="1"/>
          </p:nvPr>
        </p:nvSpPr>
        <p:spPr>
          <a:xfrm>
            <a:off x="685800" y="1709928"/>
            <a:ext cx="8115071" cy="4507992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7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defRPr>
            </a:lvl1pPr>
          </a:lstStyle>
          <a:p>
            <a:pPr marL="0" indent="0" algn="l">
              <a:buNone/>
            </a:pPr>
            <a:endParaRPr lang="en-US" sz="1700" dirty="0"/>
          </a:p>
        </p:txBody>
      </p:sp>
      <p:sp>
        <p:nvSpPr>
          <p:cNvPr id="6" name="Text 1"/>
          <p:cNvSpPr>
            <a:spLocks noGrp="1"/>
          </p:cNvSpPr>
          <p:nvPr>
            <p:ph type="body" idx="104" hasCustomPrompt="1"/>
          </p:nvPr>
        </p:nvSpPr>
        <p:spPr>
          <a:xfrm>
            <a:off x="9341876" y="1709928"/>
            <a:ext cx="2164019" cy="4507992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100" i="1" dirty="0">
                <a:solidFill>
                  <a:srgbClr val="6B6B6B"/>
                </a:solidFill>
                <a:latin typeface="Source Serif 4" pitchFamily="34" charset="0"/>
                <a:ea typeface="Source Serif 4" pitchFamily="34" charset="-122"/>
                <a:cs typeface="Source Serif 4" pitchFamily="34" charset="-120"/>
              </a:defRPr>
            </a:lvl1pPr>
          </a:lstStyle>
          <a:p>
            <a:pPr marL="0" indent="0" algn="l">
              <a:buNone/>
            </a:pPr>
            <a:endParaRPr lang="en-US" sz="11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"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85800" y="1481328"/>
            <a:ext cx="10820095" cy="0"/>
          </a:xfrm>
          <a:prstGeom prst="line">
            <a:avLst/>
          </a:prstGeom>
          <a:noFill/>
          <a:ln w="6350">
            <a:solidFill>
              <a:srgbClr val="D55E0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>
            <a:spLocks noGrp="1"/>
          </p:cNvSpPr>
          <p:nvPr>
            <p:ph type="body" idx="101" hasCustomPrompt="1"/>
          </p:nvPr>
        </p:nvSpPr>
        <p:spPr>
          <a:xfrm>
            <a:off x="685800" y="274320"/>
            <a:ext cx="6492057" cy="2743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0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defRPr>
            </a:lvl1pPr>
          </a:lstStyle>
          <a:p>
            <a:pPr marL="0" indent="0" algn="l">
              <a:buNone/>
            </a:pPr>
            <a:endParaRPr lang="en-US" sz="1000" dirty="0"/>
          </a:p>
        </p:txBody>
      </p:sp>
      <p:sp>
        <p:nvSpPr>
          <p:cNvPr id="4" name="Text 1"/>
          <p:cNvSpPr>
            <a:spLocks noGrp="1"/>
          </p:cNvSpPr>
          <p:nvPr>
            <p:ph type="title" idx="102" hasCustomPrompt="1"/>
          </p:nvPr>
        </p:nvSpPr>
        <p:spPr>
          <a:xfrm>
            <a:off x="685800" y="868680"/>
            <a:ext cx="10820095" cy="59436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30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defRPr>
            </a:lvl1pPr>
          </a:lstStyle>
          <a:p>
            <a:pPr marL="0" indent="0" algn="l">
              <a:buNone/>
            </a:pPr>
            <a:endParaRPr lang="en-US" sz="3000" dirty="0"/>
          </a:p>
        </p:txBody>
      </p:sp>
      <p:sp>
        <p:nvSpPr>
          <p:cNvPr id="5" name="Shape 1"/>
          <p:cNvSpPr/>
          <p:nvPr/>
        </p:nvSpPr>
        <p:spPr>
          <a:xfrm>
            <a:off x="868680" y="1984248"/>
            <a:ext cx="36576" cy="2743200"/>
          </a:xfrm>
          <a:prstGeom prst="rect">
            <a:avLst/>
          </a:prstGeom>
          <a:solidFill>
            <a:srgbClr val="D55E0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Text 2"/>
          <p:cNvSpPr>
            <a:spLocks noGrp="1"/>
          </p:cNvSpPr>
          <p:nvPr>
            <p:ph type="body" idx="104" hasCustomPrompt="1"/>
          </p:nvPr>
        </p:nvSpPr>
        <p:spPr>
          <a:xfrm>
            <a:off x="1097280" y="1984248"/>
            <a:ext cx="10225735" cy="347472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100" dirty="0">
                <a:solidFill>
                  <a:srgbClr val="D55E0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defRPr>
            </a:lvl1pPr>
          </a:lstStyle>
          <a:p>
            <a:pPr marL="0" indent="0" algn="l">
              <a:buNone/>
            </a:pPr>
            <a:endParaRPr lang="en-US" sz="1100" dirty="0"/>
          </a:p>
        </p:txBody>
      </p:sp>
      <p:sp>
        <p:nvSpPr>
          <p:cNvPr id="7" name="Text 2"/>
          <p:cNvSpPr>
            <a:spLocks noGrp="1"/>
          </p:cNvSpPr>
          <p:nvPr>
            <p:ph type="body" idx="105" hasCustomPrompt="1"/>
          </p:nvPr>
        </p:nvSpPr>
        <p:spPr>
          <a:xfrm>
            <a:off x="1097280" y="2368296"/>
            <a:ext cx="10225735" cy="22860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600" i="1" dirty="0">
                <a:solidFill>
                  <a:srgbClr val="1A1A1A"/>
                </a:solidFill>
                <a:latin typeface="Source Serif 4" pitchFamily="34" charset="0"/>
                <a:ea typeface="Source Serif 4" pitchFamily="34" charset="-122"/>
                <a:cs typeface="Source Serif 4" pitchFamily="34" charset="-120"/>
              </a:defRPr>
            </a:lvl1pPr>
          </a:lstStyle>
          <a:p>
            <a:pPr marL="0" indent="0" algn="l">
              <a:buNone/>
            </a:pPr>
            <a:endParaRPr lang="en-US" sz="16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QUATION"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 noGrp="1"/>
          </p:cNvSpPr>
          <p:nvPr>
            <p:ph type="body" idx="100" hasCustomPrompt="1"/>
          </p:nvPr>
        </p:nvSpPr>
        <p:spPr>
          <a:xfrm>
            <a:off x="685800" y="274320"/>
            <a:ext cx="6492057" cy="2743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0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defRPr>
            </a:lvl1pPr>
          </a:lstStyle>
          <a:p>
            <a:pPr marL="0" indent="0" algn="l">
              <a:buNone/>
            </a:pPr>
            <a:endParaRPr lang="en-US" sz="1000" dirty="0"/>
          </a:p>
        </p:txBody>
      </p:sp>
      <p:sp>
        <p:nvSpPr>
          <p:cNvPr id="3" name="Text 0"/>
          <p:cNvSpPr>
            <a:spLocks noGrp="1"/>
          </p:cNvSpPr>
          <p:nvPr>
            <p:ph type="body" idx="101" hasCustomPrompt="1"/>
          </p:nvPr>
        </p:nvSpPr>
        <p:spPr>
          <a:xfrm>
            <a:off x="685800" y="2194560"/>
            <a:ext cx="10820095" cy="128016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ctr">
              <a:buNone/>
              <a:defRPr lang="en-US" sz="4400" i="1" dirty="0">
                <a:solidFill>
                  <a:srgbClr val="1A1A1A"/>
                </a:solidFill>
                <a:latin typeface="STIX Two Math" pitchFamily="34" charset="0"/>
                <a:ea typeface="STIX Two Math" pitchFamily="34" charset="-122"/>
                <a:cs typeface="STIX Two Math" pitchFamily="34" charset="-120"/>
              </a:defRPr>
            </a:lvl1pPr>
          </a:lstStyle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4" name="Text 0"/>
          <p:cNvSpPr>
            <a:spLocks noGrp="1"/>
          </p:cNvSpPr>
          <p:nvPr>
            <p:ph type="body" idx="102" hasCustomPrompt="1"/>
          </p:nvPr>
        </p:nvSpPr>
        <p:spPr>
          <a:xfrm>
            <a:off x="2057400" y="3749040"/>
            <a:ext cx="8076895" cy="64008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ctr">
              <a:buNone/>
              <a:defRPr lang="en-US" sz="1300" i="1" dirty="0">
                <a:solidFill>
                  <a:srgbClr val="6B6B6B"/>
                </a:solidFill>
                <a:latin typeface="Source Serif 4" pitchFamily="34" charset="0"/>
                <a:ea typeface="Source Serif 4" pitchFamily="34" charset="-122"/>
                <a:cs typeface="Source Serif 4" pitchFamily="34" charset="-120"/>
              </a:defRPr>
            </a:lvl1pPr>
          </a:lstStyle>
          <a:p>
            <a:pPr marL="0" indent="0" algn="ctr">
              <a:buNone/>
            </a:pPr>
            <a:endParaRPr lang="en-US" sz="13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COL"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85800" y="1481328"/>
            <a:ext cx="10820095" cy="0"/>
          </a:xfrm>
          <a:prstGeom prst="line">
            <a:avLst/>
          </a:prstGeom>
          <a:noFill/>
          <a:ln w="6350">
            <a:solidFill>
              <a:srgbClr val="D55E0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>
            <a:spLocks noGrp="1"/>
          </p:cNvSpPr>
          <p:nvPr>
            <p:ph type="body" idx="101" hasCustomPrompt="1"/>
          </p:nvPr>
        </p:nvSpPr>
        <p:spPr>
          <a:xfrm>
            <a:off x="685800" y="274320"/>
            <a:ext cx="6492057" cy="2743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0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defRPr>
            </a:lvl1pPr>
          </a:lstStyle>
          <a:p>
            <a:pPr marL="0" indent="0" algn="l">
              <a:buNone/>
            </a:pPr>
            <a:endParaRPr lang="en-US" sz="1000" dirty="0"/>
          </a:p>
        </p:txBody>
      </p:sp>
      <p:sp>
        <p:nvSpPr>
          <p:cNvPr id="4" name="Text 1"/>
          <p:cNvSpPr>
            <a:spLocks noGrp="1"/>
          </p:cNvSpPr>
          <p:nvPr>
            <p:ph type="title" idx="102" hasCustomPrompt="1"/>
          </p:nvPr>
        </p:nvSpPr>
        <p:spPr>
          <a:xfrm>
            <a:off x="685800" y="868680"/>
            <a:ext cx="10820095" cy="59436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30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defRPr>
            </a:lvl1pPr>
          </a:lstStyle>
          <a:p>
            <a:pPr marL="0" indent="0" algn="l">
              <a:buNone/>
            </a:pPr>
            <a:endParaRPr lang="en-US" sz="3000" dirty="0"/>
          </a:p>
        </p:txBody>
      </p:sp>
      <p:sp>
        <p:nvSpPr>
          <p:cNvPr id="5" name="Text 1"/>
          <p:cNvSpPr>
            <a:spLocks noGrp="1"/>
          </p:cNvSpPr>
          <p:nvPr>
            <p:ph type="body" idx="103" hasCustomPrompt="1"/>
          </p:nvPr>
        </p:nvSpPr>
        <p:spPr>
          <a:xfrm>
            <a:off x="685800" y="1709928"/>
            <a:ext cx="5181448" cy="292608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000" kern="0" spc="200" dirty="0">
                <a:solidFill>
                  <a:srgbClr val="D55E0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defRPr>
            </a:lvl1pPr>
          </a:lstStyle>
          <a:p>
            <a:pPr marL="0" indent="0" algn="l">
              <a:buNone/>
            </a:pPr>
            <a:endParaRPr lang="en-US" sz="1000" dirty="0"/>
          </a:p>
        </p:txBody>
      </p:sp>
      <p:sp>
        <p:nvSpPr>
          <p:cNvPr id="6" name="Text 1"/>
          <p:cNvSpPr>
            <a:spLocks noGrp="1"/>
          </p:cNvSpPr>
          <p:nvPr>
            <p:ph type="body" idx="104" hasCustomPrompt="1"/>
          </p:nvPr>
        </p:nvSpPr>
        <p:spPr>
          <a:xfrm>
            <a:off x="685800" y="2057400"/>
            <a:ext cx="5181448" cy="41605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defRPr>
            </a:lvl1pPr>
          </a:lstStyle>
          <a:p>
            <a:pPr marL="0" indent="0" algn="l">
              <a:buNone/>
            </a:pPr>
            <a:endParaRPr lang="en-US" sz="1500" dirty="0"/>
          </a:p>
        </p:txBody>
      </p:sp>
      <p:sp>
        <p:nvSpPr>
          <p:cNvPr id="7" name="Text 1"/>
          <p:cNvSpPr>
            <a:spLocks noGrp="1"/>
          </p:cNvSpPr>
          <p:nvPr>
            <p:ph type="body" idx="105" hasCustomPrompt="1"/>
          </p:nvPr>
        </p:nvSpPr>
        <p:spPr>
          <a:xfrm>
            <a:off x="6324448" y="1709928"/>
            <a:ext cx="5181448" cy="292608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000" kern="0" spc="200" dirty="0">
                <a:solidFill>
                  <a:srgbClr val="009E73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defRPr>
            </a:lvl1pPr>
          </a:lstStyle>
          <a:p>
            <a:pPr marL="0" indent="0" algn="l">
              <a:buNone/>
            </a:pPr>
            <a:endParaRPr lang="en-US" sz="1000" dirty="0"/>
          </a:p>
        </p:txBody>
      </p:sp>
      <p:sp>
        <p:nvSpPr>
          <p:cNvPr id="8" name="Text 1"/>
          <p:cNvSpPr>
            <a:spLocks noGrp="1"/>
          </p:cNvSpPr>
          <p:nvPr>
            <p:ph type="body" idx="106" hasCustomPrompt="1"/>
          </p:nvPr>
        </p:nvSpPr>
        <p:spPr>
          <a:xfrm>
            <a:off x="6324448" y="2057400"/>
            <a:ext cx="5181448" cy="41605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defRPr>
            </a:lvl1pPr>
          </a:lstStyle>
          <a:p>
            <a:pPr marL="0" indent="0" algn="l">
              <a:buNone/>
            </a:pPr>
            <a:endParaRPr lang="en-US" sz="15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85800" y="256032"/>
            <a:ext cx="45720" cy="45720"/>
          </a:xfrm>
          <a:prstGeom prst="rect">
            <a:avLst/>
          </a:prstGeom>
          <a:solidFill>
            <a:srgbClr val="D55E00"/>
          </a:solidFill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g Title"/>
          <p:cNvSpPr>
            <a:spLocks noGrp="1"/>
          </p:cNvSpPr>
          <p:nvPr>
            <p:ph type="title" idx="102" hasCustomPrompt="1"/>
          </p:nvPr>
        </p:nvSpPr>
        <p:spPr>
          <a:xfrm>
            <a:off x="685800" y="1554480"/>
            <a:ext cx="9905695" cy="164592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40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How Do LLMs Work?</a:t>
            </a:r>
            <a:endParaRPr lang="en-US" sz="4000" dirty="0"/>
          </a:p>
        </p:txBody>
      </p:sp>
      <p:sp>
        <p:nvSpPr>
          <p:cNvPr id="3" name="Author Block"/>
          <p:cNvSpPr>
            <a:spLocks noGrp="1"/>
          </p:cNvSpPr>
          <p:nvPr>
            <p:ph type="body" idx="103" hasCustomPrompt="1"/>
          </p:nvPr>
        </p:nvSpPr>
        <p:spPr>
          <a:xfrm>
            <a:off x="685800" y="3657600"/>
            <a:ext cx="10820095" cy="146304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 algn="l">
              <a:buNone/>
            </a:pPr>
            <a:r>
              <a:rPr lang="en-US" sz="1800" i="1" dirty="0">
                <a:solidFill>
                  <a:srgbClr val="1A1A1A"/>
                </a:solidFill>
                <a:latin typeface="Source Serif 4" pitchFamily="34" charset="0"/>
                <a:ea typeface="Source Serif 4" pitchFamily="34" charset="-122"/>
                <a:cs typeface="Source Serif 4" pitchFamily="34" charset="-120"/>
              </a:rPr>
              <a:t>Steve Haigh</a:t>
            </a:r>
          </a:p>
          <a:p>
            <a:pPr marL="0" indent="0" algn="l">
              <a:buNone/>
            </a:pPr>
            <a:r>
              <a:rPr lang="en-US" sz="1800" i="1" dirty="0" err="1">
                <a:latin typeface="Source Serif 4" pitchFamily="34" charset="0"/>
                <a:ea typeface="Source Serif 4" pitchFamily="34" charset="-122"/>
              </a:rPr>
              <a:t>M.Res</a:t>
            </a:r>
            <a:r>
              <a:rPr lang="en-US" sz="1800" i="1" dirty="0">
                <a:latin typeface="Source Serif 4" pitchFamily="34" charset="0"/>
                <a:ea typeface="Source Serif 4" pitchFamily="34" charset="-122"/>
              </a:rPr>
              <a:t>. Biomedical Science</a:t>
            </a:r>
            <a:endParaRPr lang="en-US" sz="18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6B6B6B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A shallow-dive into LLMs</a:t>
            </a:r>
            <a:endParaRPr lang="en-US" sz="18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1A1A1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30 april 2026</a:t>
            </a:r>
            <a:r>
              <a:rPr lang="en-US" sz="1000" dirty="0">
                <a:solidFill>
                  <a:srgbClr val="D55E0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  ·  </a:t>
            </a:r>
            <a:r>
              <a:rPr lang="en-US" sz="10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dash lab meeting</a:t>
            </a:r>
            <a:endParaRPr lang="en-US" sz="1800" dirty="0"/>
          </a:p>
        </p:txBody>
      </p:sp>
      <p:pic>
        <p:nvPicPr>
          <p:cNvPr id="20" name="University of Reading Arm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707" y="457200"/>
            <a:ext cx="1131093" cy="1372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readcrumb"/>
          <p:cNvSpPr>
            <a:spLocks noGrp="1"/>
          </p:cNvSpPr>
          <p:nvPr>
            <p:ph type="body" idx="101" hasCustomPrompt="1"/>
          </p:nvPr>
        </p:nvSpPr>
        <p:spPr>
          <a:xfrm>
            <a:off x="685800" y="274320"/>
            <a:ext cx="6492057" cy="27432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0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§ 2 · from model to product</a:t>
            </a:r>
            <a:endParaRPr lang="en-US" sz="1000" dirty="0"/>
          </a:p>
        </p:txBody>
      </p:sp>
      <p:sp>
        <p:nvSpPr>
          <p:cNvPr id="3" name="Title"/>
          <p:cNvSpPr>
            <a:spLocks noGrp="1"/>
          </p:cNvSpPr>
          <p:nvPr>
            <p:ph type="title" idx="102" hasCustomPrompt="1"/>
          </p:nvPr>
        </p:nvSpPr>
        <p:spPr>
          <a:xfrm>
            <a:off x="685800" y="868680"/>
            <a:ext cx="10820095" cy="59436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30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LLM  vs.  ChatGPT / Claude / Copilot</a:t>
            </a:r>
            <a:endParaRPr lang="en-US" sz="3000" dirty="0"/>
          </a:p>
        </p:txBody>
      </p:sp>
      <p:sp>
        <p:nvSpPr>
          <p:cNvPr id="4" name="Left Label"/>
          <p:cNvSpPr>
            <a:spLocks noGrp="1"/>
          </p:cNvSpPr>
          <p:nvPr>
            <p:ph type="body" idx="103" hasCustomPrompt="1"/>
          </p:nvPr>
        </p:nvSpPr>
        <p:spPr>
          <a:xfrm>
            <a:off x="685800" y="1709928"/>
            <a:ext cx="5181448" cy="292608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000" kern="0" spc="200" dirty="0">
                <a:solidFill>
                  <a:srgbClr val="D55E0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base llm</a:t>
            </a:r>
            <a:endParaRPr lang="en-US" sz="1000" dirty="0"/>
          </a:p>
        </p:txBody>
      </p:sp>
      <p:sp>
        <p:nvSpPr>
          <p:cNvPr id="5" name="Left Body"/>
          <p:cNvSpPr>
            <a:spLocks noGrp="1"/>
          </p:cNvSpPr>
          <p:nvPr>
            <p:ph type="body" idx="104" hasCustomPrompt="1"/>
          </p:nvPr>
        </p:nvSpPr>
        <p:spPr>
          <a:xfrm>
            <a:off x="685800" y="2057400"/>
            <a:ext cx="5181448" cy="416052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342900" indent="-342900" algn="l">
              <a:buSzPct val="100000"/>
              <a:buChar char="•"/>
            </a:pPr>
            <a:r>
              <a: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Pure text prediction.</a:t>
            </a:r>
            <a:endParaRPr lang="en-US" sz="1500" dirty="0"/>
          </a:p>
          <a:p>
            <a:pPr marL="342900" indent="-342900" algn="l">
              <a:buSzPct val="100000"/>
              <a:buChar char="•"/>
            </a:pPr>
            <a:r>
              <a: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No ethics or safety — will happily explain how to make a bomb.</a:t>
            </a:r>
            <a:endParaRPr lang="en-US" sz="1500" dirty="0"/>
          </a:p>
          <a:p>
            <a:pPr marL="342900" indent="-342900" algn="l">
              <a:buSzPct val="100000"/>
              <a:buChar char="•"/>
            </a:pPr>
            <a:r>
              <a: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No memory.</a:t>
            </a:r>
            <a:endParaRPr lang="en-US" sz="1500" dirty="0"/>
          </a:p>
          <a:p>
            <a:pPr marL="342900" indent="-342900" algn="l">
              <a:buSzPct val="100000"/>
              <a:buChar char="•"/>
            </a:pPr>
            <a:r>
              <a: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No personality.</a:t>
            </a:r>
            <a:endParaRPr lang="en-US" sz="1500" dirty="0"/>
          </a:p>
          <a:p>
            <a:pPr marL="342900" indent="-342900" algn="l">
              <a:buSzPct val="100000"/>
              <a:buChar char="•"/>
            </a:pPr>
            <a:r>
              <a: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No tools — you give it text, it gives you text.</a:t>
            </a:r>
            <a:endParaRPr lang="en-US" sz="1500" dirty="0"/>
          </a:p>
        </p:txBody>
      </p:sp>
      <p:sp>
        <p:nvSpPr>
          <p:cNvPr id="6" name="Right Label"/>
          <p:cNvSpPr>
            <a:spLocks noGrp="1"/>
          </p:cNvSpPr>
          <p:nvPr>
            <p:ph type="body" idx="105" hasCustomPrompt="1"/>
          </p:nvPr>
        </p:nvSpPr>
        <p:spPr>
          <a:xfrm>
            <a:off x="6324448" y="1709928"/>
            <a:ext cx="5181448" cy="292608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000" kern="0" spc="200" dirty="0">
                <a:solidFill>
                  <a:srgbClr val="009E73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product</a:t>
            </a:r>
            <a:endParaRPr lang="en-US" sz="1000" dirty="0"/>
          </a:p>
        </p:txBody>
      </p:sp>
      <p:sp>
        <p:nvSpPr>
          <p:cNvPr id="7" name="Right Body"/>
          <p:cNvSpPr>
            <a:spLocks noGrp="1"/>
          </p:cNvSpPr>
          <p:nvPr>
            <p:ph type="body" idx="106" hasCustomPrompt="1"/>
          </p:nvPr>
        </p:nvSpPr>
        <p:spPr>
          <a:xfrm>
            <a:off x="6324448" y="2057400"/>
            <a:ext cx="5181448" cy="416052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342900" indent="-342900" algn="l">
              <a:buSzPct val="100000"/>
              <a:buChar char="•"/>
            </a:pPr>
            <a:r>
              <a: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Behaviour-shaped via RLHF.</a:t>
            </a:r>
            <a:endParaRPr lang="en-US" sz="1500" dirty="0"/>
          </a:p>
          <a:p>
            <a:pPr marL="342900" indent="-342900" algn="l">
              <a:buSzPct val="100000"/>
              <a:buChar char="•"/>
            </a:pPr>
            <a:r>
              <a: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Hidden system prompt on every invocation.</a:t>
            </a:r>
            <a:endParaRPr lang="en-US" sz="1500" dirty="0"/>
          </a:p>
          <a:p>
            <a:pPr marL="342900" indent="-342900" algn="l">
              <a:buSzPct val="100000"/>
              <a:buChar char="•"/>
            </a:pPr>
            <a:r>
              <a: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Guardrails — filter and refuse unsafe content.</a:t>
            </a:r>
            <a:endParaRPr lang="en-US" sz="1500" dirty="0"/>
          </a:p>
          <a:p>
            <a:pPr marL="342900" indent="-342900" algn="l">
              <a:buSzPct val="100000"/>
              <a:buChar char="•"/>
            </a:pPr>
            <a:r>
              <a: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Tools — web search, file access, code execution.</a:t>
            </a:r>
            <a:endParaRPr lang="en-US" sz="1500" dirty="0"/>
          </a:p>
          <a:p>
            <a:pPr marL="342900" indent="-342900" algn="l">
              <a:buSzPct val="100000"/>
              <a:buChar char="•"/>
            </a:pPr>
            <a:r>
              <a: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Context — can remember what you said.</a:t>
            </a:r>
            <a:endParaRPr lang="en-US" sz="1500" dirty="0"/>
          </a:p>
          <a:p>
            <a:pPr marL="0" indent="0" algn="l">
              <a:buNone/>
            </a:pPr>
            <a:endParaRPr lang="en-US" sz="800" dirty="0"/>
          </a:p>
          <a:p>
            <a:pPr marL="0" indent="0" algn="l">
              <a:buNone/>
            </a:pPr>
            <a:r>
              <a:rPr lang="en-US" sz="1300" i="1" dirty="0">
                <a:solidFill>
                  <a:srgbClr val="6B6B6B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When you read about ‘GPT-4’s reasoning’, it’s the model plus the wrapper.</a:t>
            </a:r>
            <a:endParaRPr lang="en-US" sz="13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readcrumb"/>
          <p:cNvSpPr>
            <a:spLocks noGrp="1"/>
          </p:cNvSpPr>
          <p:nvPr>
            <p:ph type="body" idx="101" hasCustomPrompt="1"/>
          </p:nvPr>
        </p:nvSpPr>
        <p:spPr>
          <a:xfrm>
            <a:off x="685800" y="274320"/>
            <a:ext cx="6492057" cy="27432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0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§ 2 · from model to product</a:t>
            </a:r>
            <a:endParaRPr lang="en-US" sz="1000" dirty="0"/>
          </a:p>
        </p:txBody>
      </p:sp>
      <p:sp>
        <p:nvSpPr>
          <p:cNvPr id="3" name="Header"/>
          <p:cNvSpPr>
            <a:spLocks noGrp="1"/>
          </p:cNvSpPr>
          <p:nvPr>
            <p:ph type="title" idx="102" hasCustomPrompt="1"/>
          </p:nvPr>
        </p:nvSpPr>
        <p:spPr>
          <a:xfrm>
            <a:off x="685800" y="868680"/>
            <a:ext cx="10820095" cy="59436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2400" i="1" dirty="0">
                <a:solidFill>
                  <a:srgbClr val="1A1A1A"/>
                </a:solidFill>
                <a:latin typeface="Source Serif 4" pitchFamily="34" charset="0"/>
                <a:ea typeface="Source Serif 4" pitchFamily="34" charset="-122"/>
                <a:cs typeface="Source Serif 4" pitchFamily="34" charset="-120"/>
              </a:rPr>
              <a:t>A quick demo…</a:t>
            </a:r>
            <a:endParaRPr lang="en-US" sz="2400" dirty="0"/>
          </a:p>
        </p:txBody>
      </p:sp>
      <p:sp>
        <p:nvSpPr>
          <p:cNvPr id="4" name="Caption"/>
          <p:cNvSpPr>
            <a:spLocks noGrp="1"/>
          </p:cNvSpPr>
          <p:nvPr>
            <p:ph type="body" idx="103" hasCustomPrompt="1"/>
          </p:nvPr>
        </p:nvSpPr>
        <p:spPr>
          <a:xfrm>
            <a:off x="685800" y="1463040"/>
            <a:ext cx="10820095" cy="32000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100" i="1" dirty="0">
                <a:solidFill>
                  <a:srgbClr val="6B6B6B"/>
                </a:solidFill>
                <a:latin typeface="Source Serif 4" pitchFamily="34" charset="0"/>
                <a:ea typeface="Source Serif 4" pitchFamily="34" charset="-122"/>
                <a:cs typeface="Source Serif 4" pitchFamily="34" charset="-120"/>
              </a:rPr>
              <a:t>Comparing an “untuned” base model to a “tuned” model with instructions to </a:t>
            </a:r>
            <a:r>
              <a:rPr lang="en-US" sz="1100" i="1">
                <a:solidFill>
                  <a:srgbClr val="6B6B6B"/>
                </a:solidFill>
                <a:latin typeface="Source Serif 4" pitchFamily="34" charset="0"/>
                <a:ea typeface="Source Serif 4" pitchFamily="34" charset="-122"/>
                <a:cs typeface="Source Serif 4" pitchFamily="34" charset="-120"/>
              </a:rPr>
              <a:t>be ethical.</a:t>
            </a:r>
            <a:endParaRPr lang="en-US" sz="1100" dirty="0"/>
          </a:p>
        </p:txBody>
      </p:sp>
      <p:pic>
        <p:nvPicPr>
          <p:cNvPr id="20" name="Demo Screensh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50000"/>
            <a:ext cx="10820400" cy="4724891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readcrumb"/>
          <p:cNvSpPr>
            <a:spLocks noGrp="1"/>
          </p:cNvSpPr>
          <p:nvPr>
            <p:ph type="body" idx="101" hasCustomPrompt="1"/>
          </p:nvPr>
        </p:nvSpPr>
        <p:spPr>
          <a:xfrm>
            <a:off x="685800" y="274320"/>
            <a:ext cx="6492057" cy="27432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0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§ 2 · from model to product</a:t>
            </a:r>
            <a:endParaRPr lang="en-US" sz="1000" dirty="0"/>
          </a:p>
        </p:txBody>
      </p:sp>
      <p:sp>
        <p:nvSpPr>
          <p:cNvPr id="3" name="Title"/>
          <p:cNvSpPr>
            <a:spLocks noGrp="1"/>
          </p:cNvSpPr>
          <p:nvPr>
            <p:ph type="title" idx="102" hasCustomPrompt="1"/>
          </p:nvPr>
        </p:nvSpPr>
        <p:spPr>
          <a:xfrm>
            <a:off x="685800" y="868680"/>
            <a:ext cx="10820095" cy="59436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30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What is RLHF?</a:t>
            </a:r>
            <a:endParaRPr lang="en-US" sz="3000" dirty="0"/>
          </a:p>
        </p:txBody>
      </p:sp>
      <p:sp>
        <p:nvSpPr>
          <p:cNvPr id="4" name="Body"/>
          <p:cNvSpPr>
            <a:spLocks noGrp="1"/>
          </p:cNvSpPr>
          <p:nvPr>
            <p:ph type="body" idx="103" hasCustomPrompt="1"/>
          </p:nvPr>
        </p:nvSpPr>
        <p:spPr>
          <a:xfrm>
            <a:off x="685800" y="1709928"/>
            <a:ext cx="10820095" cy="4507992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Reinforcement Learning with Human Feedback.</a:t>
            </a:r>
            <a:endParaRPr lang="en-US" sz="1800" dirty="0"/>
          </a:p>
          <a:p>
            <a:pPr marL="0" indent="0" algn="l">
              <a:buNone/>
            </a:pPr>
            <a:endParaRPr lang="en-US" sz="800" dirty="0"/>
          </a:p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Humans ask the model questions and score answers; the model is then trained to favour high-scoring responses.</a:t>
            </a:r>
            <a:endParaRPr lang="en-US" sz="1800" dirty="0"/>
          </a:p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Iterative and time-consuming, so a second neural network is trained to score for the humans (a ‘reward model’).</a:t>
            </a:r>
            <a:endParaRPr lang="en-US" sz="1800" dirty="0"/>
          </a:p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Reshapes behaviour — tone, structure, refusals — not facts. Knowledge already lives in the base model.</a:t>
            </a:r>
            <a:endParaRPr lang="en-US" sz="1800" dirty="0"/>
          </a:p>
          <a:p>
            <a:pPr marL="342900" indent="-342900" algn="l">
              <a:buSzPct val="100000"/>
              <a:buChar char="•"/>
            </a:pPr>
            <a:r>
              <a:rPr lang="en-US" sz="1800" i="1" dirty="0">
                <a:solidFill>
                  <a:srgbClr val="6B6B6B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Side-effect: optimising for human approval biases models toward telling you what you want to hear.</a:t>
            </a:r>
            <a:endParaRPr lang="en-US" sz="18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readcrumb"/>
          <p:cNvSpPr>
            <a:spLocks noGrp="1"/>
          </p:cNvSpPr>
          <p:nvPr>
            <p:ph type="body" idx="101" hasCustomPrompt="1"/>
          </p:nvPr>
        </p:nvSpPr>
        <p:spPr>
          <a:xfrm>
            <a:off x="685800" y="274320"/>
            <a:ext cx="6492057" cy="27432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0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§ 2 · from model to product</a:t>
            </a:r>
            <a:endParaRPr lang="en-US" sz="1000" dirty="0"/>
          </a:p>
        </p:txBody>
      </p:sp>
      <p:sp>
        <p:nvSpPr>
          <p:cNvPr id="3" name="Title"/>
          <p:cNvSpPr>
            <a:spLocks noGrp="1"/>
          </p:cNvSpPr>
          <p:nvPr>
            <p:ph type="title" idx="102" hasCustomPrompt="1"/>
          </p:nvPr>
        </p:nvSpPr>
        <p:spPr>
          <a:xfrm>
            <a:off x="685800" y="868680"/>
            <a:ext cx="10820095" cy="59436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30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RLHF, in more detail — like editing a thesis</a:t>
            </a:r>
            <a:endParaRPr lang="en-US" sz="3000" dirty="0"/>
          </a:p>
        </p:txBody>
      </p:sp>
      <p:sp>
        <p:nvSpPr>
          <p:cNvPr id="4" name="Left Label"/>
          <p:cNvSpPr>
            <a:spLocks noGrp="1"/>
          </p:cNvSpPr>
          <p:nvPr>
            <p:ph type="body" idx="103" hasCustomPrompt="1"/>
          </p:nvPr>
        </p:nvSpPr>
        <p:spPr>
          <a:xfrm>
            <a:off x="685800" y="1709928"/>
            <a:ext cx="5181448" cy="292608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000" kern="0" spc="200" dirty="0">
                <a:solidFill>
                  <a:srgbClr val="D55E0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rlhf step</a:t>
            </a:r>
            <a:endParaRPr lang="en-US" sz="1000" dirty="0"/>
          </a:p>
        </p:txBody>
      </p:sp>
      <p:sp>
        <p:nvSpPr>
          <p:cNvPr id="5" name="Left Body"/>
          <p:cNvSpPr>
            <a:spLocks noGrp="1"/>
          </p:cNvSpPr>
          <p:nvPr>
            <p:ph type="body" idx="104" hasCustomPrompt="1"/>
          </p:nvPr>
        </p:nvSpPr>
        <p:spPr>
          <a:xfrm>
            <a:off x="685800" y="2057400"/>
            <a:ext cx="5181448" cy="416052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Pre-trained base model.</a:t>
            </a:r>
            <a:endParaRPr lang="en-US" sz="14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Knows how to predict tokens, but is verbose, inconsistent, sometimes evasive.</a:t>
            </a:r>
            <a:endParaRPr lang="en-US" sz="1300" dirty="0"/>
          </a:p>
          <a:p>
            <a:pPr marL="0" indent="0" algn="l">
              <a:buNone/>
            </a:pPr>
            <a:endParaRPr lang="en-US" sz="6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Supervised fine-tuning.</a:t>
            </a:r>
            <a:endParaRPr lang="en-US" sz="14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Humans write high-quality example conversations; the model imitates them.</a:t>
            </a:r>
            <a:endParaRPr lang="en-US" sz="1300" dirty="0"/>
          </a:p>
          <a:p>
            <a:pPr marL="0" indent="0" algn="l">
              <a:buNone/>
            </a:pPr>
            <a:endParaRPr lang="en-US" sz="6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Reward model.</a:t>
            </a:r>
            <a:endParaRPr lang="en-US" sz="14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Humans rank pairs of outputs; a second network learns to predict those preferences.</a:t>
            </a:r>
            <a:endParaRPr lang="en-US" sz="1300" dirty="0"/>
          </a:p>
          <a:p>
            <a:pPr marL="0" indent="0" algn="l">
              <a:buNone/>
            </a:pPr>
            <a:endParaRPr lang="en-US" sz="6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RL step.</a:t>
            </a:r>
            <a:endParaRPr lang="en-US" sz="14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The main model is tuned so its outputs score higher against the reward model. Iterate → helpful, polite, usually safe.</a:t>
            </a:r>
            <a:endParaRPr lang="en-US" sz="1300" dirty="0"/>
          </a:p>
        </p:txBody>
      </p:sp>
      <p:sp>
        <p:nvSpPr>
          <p:cNvPr id="6" name="Right Label"/>
          <p:cNvSpPr>
            <a:spLocks noGrp="1"/>
          </p:cNvSpPr>
          <p:nvPr>
            <p:ph type="body" idx="105" hasCustomPrompt="1"/>
          </p:nvPr>
        </p:nvSpPr>
        <p:spPr>
          <a:xfrm>
            <a:off x="6324448" y="1709928"/>
            <a:ext cx="5181448" cy="292608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000" kern="0" spc="200" dirty="0">
                <a:solidFill>
                  <a:srgbClr val="009E73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thesis analogy</a:t>
            </a:r>
            <a:endParaRPr lang="en-US" sz="1000" dirty="0"/>
          </a:p>
        </p:txBody>
      </p:sp>
      <p:sp>
        <p:nvSpPr>
          <p:cNvPr id="7" name="Right Body"/>
          <p:cNvSpPr>
            <a:spLocks noGrp="1"/>
          </p:cNvSpPr>
          <p:nvPr>
            <p:ph type="body" idx="106" hasCustomPrompt="1"/>
          </p:nvPr>
        </p:nvSpPr>
        <p:spPr>
          <a:xfrm>
            <a:off x="6324448" y="2057400"/>
            <a:ext cx="5181448" cy="416052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Draft.</a:t>
            </a:r>
            <a:endParaRPr lang="en-US" sz="14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You’ve done the reading, but your prose is too long, casual, and off-topic.</a:t>
            </a:r>
            <a:endParaRPr lang="en-US" sz="1300" dirty="0"/>
          </a:p>
          <a:p>
            <a:pPr marL="0" indent="0" algn="l">
              <a:buNone/>
            </a:pPr>
            <a:endParaRPr lang="en-US" sz="6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Supervisor lectures you.</a:t>
            </a:r>
            <a:endParaRPr lang="en-US" sz="14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They give you well-written examples; you imitate them. Already much better.</a:t>
            </a:r>
            <a:endParaRPr lang="en-US" sz="1300" dirty="0"/>
          </a:p>
          <a:p>
            <a:pPr marL="0" indent="0" algn="l">
              <a:buNone/>
            </a:pPr>
            <a:endParaRPr lang="en-US" sz="6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Trained postdoc.</a:t>
            </a:r>
            <a:endParaRPr lang="en-US" sz="14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The supervisor can’t review every draft, so they train a postdoc to judge writing the same way.</a:t>
            </a:r>
            <a:endParaRPr lang="en-US" sz="1300" dirty="0"/>
          </a:p>
          <a:p>
            <a:pPr marL="0" indent="0" algn="l">
              <a:buNone/>
            </a:pPr>
            <a:endParaRPr lang="en-US" sz="600" dirty="0"/>
          </a:p>
          <a:p>
            <a:pPr marL="0" indent="0" algn="l">
              <a:buNone/>
            </a:pPr>
            <a:r>
              <a:rPr lang="en-US" sz="14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Iterate.</a:t>
            </a:r>
            <a:endParaRPr lang="en-US" sz="1400" dirty="0"/>
          </a:p>
          <a:p>
            <a:pPr marL="0" indent="0" algn="l">
              <a:buNone/>
            </a:pPr>
            <a:r>
              <a:rPr lang="en-US" sz="13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Postdoc scores your work; you learn what earns ticks. Eventually you write with the right voice by default.</a:t>
            </a:r>
            <a:endParaRPr lang="en-US" sz="13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Number"/>
          <p:cNvSpPr>
            <a:spLocks noGrp="1"/>
          </p:cNvSpPr>
          <p:nvPr>
            <p:ph type="body" idx="100" hasCustomPrompt="1"/>
          </p:nvPr>
        </p:nvSpPr>
        <p:spPr>
          <a:xfrm>
            <a:off x="685800" y="2286000"/>
            <a:ext cx="2743200" cy="118872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56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§ 3</a:t>
            </a:r>
            <a:endParaRPr lang="en-US" sz="5600" dirty="0"/>
          </a:p>
        </p:txBody>
      </p:sp>
      <p:sp>
        <p:nvSpPr>
          <p:cNvPr id="3" name="Section Name"/>
          <p:cNvSpPr>
            <a:spLocks noGrp="1"/>
          </p:cNvSpPr>
          <p:nvPr>
            <p:ph type="title" idx="101" hasCustomPrompt="1"/>
          </p:nvPr>
        </p:nvSpPr>
        <p:spPr>
          <a:xfrm>
            <a:off x="685800" y="3429000"/>
            <a:ext cx="10820095" cy="82296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36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Using them well</a:t>
            </a:r>
            <a:endParaRPr lang="en-US" sz="36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readcrumb"/>
          <p:cNvSpPr>
            <a:spLocks noGrp="1"/>
          </p:cNvSpPr>
          <p:nvPr>
            <p:ph type="body" idx="101" hasCustomPrompt="1"/>
          </p:nvPr>
        </p:nvSpPr>
        <p:spPr>
          <a:xfrm>
            <a:off x="685800" y="274320"/>
            <a:ext cx="6492057" cy="27432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0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§ 3 · using them well</a:t>
            </a:r>
            <a:endParaRPr lang="en-US" sz="1000" dirty="0"/>
          </a:p>
        </p:txBody>
      </p:sp>
      <p:sp>
        <p:nvSpPr>
          <p:cNvPr id="3" name="Title"/>
          <p:cNvSpPr>
            <a:spLocks noGrp="1"/>
          </p:cNvSpPr>
          <p:nvPr>
            <p:ph type="title" idx="102" hasCustomPrompt="1"/>
          </p:nvPr>
        </p:nvSpPr>
        <p:spPr>
          <a:xfrm>
            <a:off x="685800" y="868680"/>
            <a:ext cx="10820095" cy="59436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30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Where LLMs are helpful</a:t>
            </a:r>
            <a:endParaRPr lang="en-US" sz="3000" dirty="0"/>
          </a:p>
        </p:txBody>
      </p:sp>
      <p:sp>
        <p:nvSpPr>
          <p:cNvPr id="4" name="Body"/>
          <p:cNvSpPr>
            <a:spLocks noGrp="1"/>
          </p:cNvSpPr>
          <p:nvPr>
            <p:ph type="body" idx="103" hasCustomPrompt="1"/>
          </p:nvPr>
        </p:nvSpPr>
        <p:spPr>
          <a:xfrm>
            <a:off x="685800" y="1709928"/>
            <a:ext cx="10820095" cy="4507992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 algn="l">
              <a:buNone/>
            </a:pPr>
            <a:r>
              <a:rPr lang="en-US" sz="17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Coding.</a:t>
            </a:r>
            <a:endParaRPr lang="en-US" sz="1700" dirty="0"/>
          </a:p>
          <a:p>
            <a:pPr marL="342900" indent="-342900" algn="l">
              <a:buSzPct val="100000"/>
              <a:buChar char="•"/>
            </a:pPr>
            <a:r>
              <a: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The original use case — boilerplate, conversion between languages, unit tests, debugging.</a:t>
            </a:r>
            <a:endParaRPr lang="en-US" sz="1500" dirty="0"/>
          </a:p>
          <a:p>
            <a:pPr marL="0" indent="0" algn="l">
              <a:buNone/>
            </a:pPr>
            <a:endParaRPr lang="en-US" sz="600" dirty="0"/>
          </a:p>
          <a:p>
            <a:pPr marL="0" indent="0" algn="l">
              <a:buNone/>
            </a:pPr>
            <a:r>
              <a:rPr lang="en-US" sz="17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Literature triage.</a:t>
            </a:r>
            <a:endParaRPr lang="en-US" sz="1700" dirty="0"/>
          </a:p>
          <a:p>
            <a:pPr marL="342900" indent="-342900" algn="l">
              <a:buSzPct val="100000"/>
              <a:buChar char="•"/>
            </a:pPr>
            <a:r>
              <a: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Is this paper worth reading? Summaries, method comparison, reagents.</a:t>
            </a:r>
            <a:endParaRPr lang="en-US" sz="1500" dirty="0"/>
          </a:p>
          <a:p>
            <a:pPr marL="0" indent="0" algn="l">
              <a:buNone/>
            </a:pPr>
            <a:endParaRPr lang="en-US" sz="600" dirty="0"/>
          </a:p>
          <a:p>
            <a:pPr marL="0" indent="0" algn="l">
              <a:buNone/>
            </a:pPr>
            <a:r>
              <a:rPr lang="en-US" sz="17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Data wrangling.</a:t>
            </a:r>
            <a:endParaRPr lang="en-US" sz="1700" dirty="0"/>
          </a:p>
          <a:p>
            <a:pPr marL="342900" indent="-342900" algn="l">
              <a:buSzPct val="100000"/>
              <a:buChar char="•"/>
            </a:pPr>
            <a:r>
              <a: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Extracting structured data from PDFs and free text — traditionally very hard to automate.</a:t>
            </a:r>
            <a:endParaRPr lang="en-US" sz="1500" dirty="0"/>
          </a:p>
          <a:p>
            <a:pPr marL="0" indent="0" algn="l">
              <a:buNone/>
            </a:pPr>
            <a:endParaRPr lang="en-US" sz="600" dirty="0"/>
          </a:p>
          <a:p>
            <a:pPr marL="0" indent="0" algn="l">
              <a:buNone/>
            </a:pPr>
            <a:r>
              <a:rPr lang="en-US" sz="17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Drafting routine documents.</a:t>
            </a:r>
            <a:endParaRPr lang="en-US" sz="1700" dirty="0"/>
          </a:p>
          <a:p>
            <a:pPr marL="342900" indent="-342900" algn="l">
              <a:buSzPct val="100000"/>
              <a:buChar char="•"/>
            </a:pPr>
            <a:r>
              <a: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Weekly progress summaries, SOPs, risk assessments. Not theses or papers.</a:t>
            </a:r>
            <a:endParaRPr lang="en-US" sz="1500" dirty="0"/>
          </a:p>
          <a:p>
            <a:pPr marL="0" indent="0" algn="l">
              <a:buNone/>
            </a:pPr>
            <a:endParaRPr lang="en-US" sz="600" dirty="0"/>
          </a:p>
          <a:p>
            <a:pPr marL="0" indent="0" algn="l">
              <a:buNone/>
            </a:pPr>
            <a:r>
              <a:rPr lang="en-US" sz="17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Figure iteration &amp; formatting.</a:t>
            </a:r>
            <a:endParaRPr lang="en-US" sz="1700" dirty="0"/>
          </a:p>
          <a:p>
            <a:pPr marL="342900" indent="-342900" algn="l">
              <a:buSzPct val="100000"/>
              <a:buChar char="•"/>
            </a:pPr>
            <a:r>
              <a: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Endless ggplot/matplotlib/LaTeX back-and-forth disappears.</a:t>
            </a:r>
            <a:endParaRPr lang="en-US" sz="1500" dirty="0"/>
          </a:p>
          <a:p>
            <a:pPr marL="0" indent="0" algn="l">
              <a:buNone/>
            </a:pPr>
            <a:endParaRPr lang="en-US" sz="600" dirty="0"/>
          </a:p>
          <a:p>
            <a:pPr marL="0" indent="0" algn="l">
              <a:buNone/>
            </a:pPr>
            <a:r>
              <a:rPr lang="en-US" sz="1400" i="1" dirty="0">
                <a:solidFill>
                  <a:srgbClr val="D55E00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Always verify — if you can’t check the output, you’re taking a huge risk.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readcrumb"/>
          <p:cNvSpPr>
            <a:spLocks noGrp="1"/>
          </p:cNvSpPr>
          <p:nvPr>
            <p:ph type="body" idx="101" hasCustomPrompt="1"/>
          </p:nvPr>
        </p:nvSpPr>
        <p:spPr>
          <a:xfrm>
            <a:off x="685800" y="274320"/>
            <a:ext cx="6492057" cy="27432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0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§ 3 · using them well</a:t>
            </a:r>
            <a:endParaRPr lang="en-US" sz="1000" dirty="0"/>
          </a:p>
        </p:txBody>
      </p:sp>
      <p:sp>
        <p:nvSpPr>
          <p:cNvPr id="3" name="Title"/>
          <p:cNvSpPr>
            <a:spLocks noGrp="1"/>
          </p:cNvSpPr>
          <p:nvPr>
            <p:ph type="title" idx="102" hasCustomPrompt="1"/>
          </p:nvPr>
        </p:nvSpPr>
        <p:spPr>
          <a:xfrm>
            <a:off x="685800" y="868680"/>
            <a:ext cx="10820095" cy="59436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30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Pitfalls and boundaries</a:t>
            </a:r>
            <a:endParaRPr lang="en-US" sz="3000" dirty="0"/>
          </a:p>
        </p:txBody>
      </p:sp>
      <p:sp>
        <p:nvSpPr>
          <p:cNvPr id="4" name="Body"/>
          <p:cNvSpPr>
            <a:spLocks noGrp="1"/>
          </p:cNvSpPr>
          <p:nvPr>
            <p:ph type="body" idx="103" hasCustomPrompt="1"/>
          </p:nvPr>
        </p:nvSpPr>
        <p:spPr>
          <a:xfrm>
            <a:off x="685800" y="1709928"/>
            <a:ext cx="10820095" cy="4507992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Theses and manuscripts.</a:t>
            </a:r>
            <a:endParaRPr lang="en-US" sz="1800" dirty="0"/>
          </a:p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Integrity, ownership, and disclosure requirements from funders and journals. Know your local policy.</a:t>
            </a:r>
            <a:endParaRPr lang="en-US" sz="1800" dirty="0"/>
          </a:p>
          <a:p>
            <a:pPr marL="0" indent="0" algn="l">
              <a:buNone/>
            </a:pPr>
            <a:endParaRPr lang="en-US" sz="6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Unpublished or confidential data.</a:t>
            </a:r>
            <a:endParaRPr lang="en-US" sz="1800" dirty="0"/>
          </a:p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By default, anything you paste leaves your machine and is logged (usually in US jurisdiction). Patient data: never via consumer products.</a:t>
            </a:r>
            <a:endParaRPr lang="en-US" sz="1800" dirty="0"/>
          </a:p>
          <a:p>
            <a:pPr marL="0" indent="0" algn="l">
              <a:buNone/>
            </a:pPr>
            <a:endParaRPr lang="en-US" sz="6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Statistical verdicts.</a:t>
            </a:r>
            <a:endParaRPr lang="en-US" sz="1800" dirty="0"/>
          </a:p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The model can write the code, but you have to own the interpretation. P-values aren’t vibes-based.</a:t>
            </a:r>
            <a:endParaRPr lang="en-US" sz="1800" dirty="0"/>
          </a:p>
          <a:p>
            <a:pPr marL="0" indent="0" algn="l">
              <a:buNone/>
            </a:pPr>
            <a:endParaRPr lang="en-US" sz="6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Disclosure.</a:t>
            </a:r>
            <a:endParaRPr lang="en-US" sz="1800" dirty="0"/>
          </a:p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When in doubt, declare LLM use — it’s increasingly expected.</a:t>
            </a:r>
            <a:endParaRPr lang="en-US" sz="18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readcrumb"/>
          <p:cNvSpPr>
            <a:spLocks noGrp="1"/>
          </p:cNvSpPr>
          <p:nvPr>
            <p:ph type="body" idx="101" hasCustomPrompt="1"/>
          </p:nvPr>
        </p:nvSpPr>
        <p:spPr>
          <a:xfrm>
            <a:off x="685800" y="274320"/>
            <a:ext cx="6492057" cy="27432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0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§ 3 · using them well</a:t>
            </a:r>
            <a:endParaRPr lang="en-US" sz="1000" dirty="0"/>
          </a:p>
        </p:txBody>
      </p:sp>
      <p:sp>
        <p:nvSpPr>
          <p:cNvPr id="3" name="Title"/>
          <p:cNvSpPr>
            <a:spLocks noGrp="1"/>
          </p:cNvSpPr>
          <p:nvPr>
            <p:ph type="title" idx="102" hasCustomPrompt="1"/>
          </p:nvPr>
        </p:nvSpPr>
        <p:spPr>
          <a:xfrm>
            <a:off x="685800" y="868680"/>
            <a:ext cx="10820095" cy="59436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30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The failure modes</a:t>
            </a:r>
            <a:endParaRPr lang="en-US" sz="3000" dirty="0"/>
          </a:p>
        </p:txBody>
      </p:sp>
      <p:sp>
        <p:nvSpPr>
          <p:cNvPr id="4" name="Body"/>
          <p:cNvSpPr>
            <a:spLocks noGrp="1"/>
          </p:cNvSpPr>
          <p:nvPr>
            <p:ph type="body" idx="103" hasCustomPrompt="1"/>
          </p:nvPr>
        </p:nvSpPr>
        <p:spPr>
          <a:xfrm>
            <a:off x="685800" y="1709928"/>
            <a:ext cx="10820095" cy="4507992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Hallucination.</a:t>
            </a:r>
            <a:endParaRPr lang="en-US" sz="1800" dirty="0"/>
          </a:p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Confident, plausible nonsense — worst around citations, authors, and other precise facts.</a:t>
            </a:r>
            <a:endParaRPr lang="en-US" sz="1800" dirty="0"/>
          </a:p>
          <a:p>
            <a:pPr marL="0" indent="0" algn="l">
              <a:buNone/>
            </a:pPr>
            <a:endParaRPr lang="en-US" sz="6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Plausibility bias.</a:t>
            </a:r>
            <a:endParaRPr lang="en-US" sz="1800" dirty="0"/>
          </a:p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Trained to produce confident-sounding output. Confidence ≠ correctness.</a:t>
            </a:r>
            <a:endParaRPr lang="en-US" sz="1800" dirty="0"/>
          </a:p>
          <a:p>
            <a:pPr marL="0" indent="0" algn="l">
              <a:buNone/>
            </a:pPr>
            <a:endParaRPr lang="en-US" sz="6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Sycophancy.</a:t>
            </a:r>
            <a:endParaRPr lang="en-US" sz="1800" dirty="0"/>
          </a:p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Tends to agree with your framing. Don’t ask leading questions — can spiral into ‘this is groundbreaking work!’</a:t>
            </a:r>
            <a:endParaRPr lang="en-US" sz="1800" dirty="0"/>
          </a:p>
          <a:p>
            <a:pPr marL="0" indent="0" algn="l">
              <a:buNone/>
            </a:pPr>
            <a:endParaRPr lang="en-US" sz="6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Sampling variance.</a:t>
            </a:r>
            <a:endParaRPr lang="en-US" sz="1800" dirty="0"/>
          </a:p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Built-in randomness (‘temperature’) means the same prompt can produce different answers.</a:t>
            </a:r>
            <a:endParaRPr lang="en-US" sz="1800" dirty="0"/>
          </a:p>
          <a:p>
            <a:pPr marL="0" indent="0" algn="l">
              <a:buNone/>
            </a:pPr>
            <a:endParaRPr lang="en-US" sz="600" dirty="0"/>
          </a:p>
          <a:p>
            <a:pPr marL="0" indent="0" algn="l">
              <a:buNone/>
            </a:pPr>
            <a:r>
              <a:rPr lang="en-US" sz="1800" i="1" dirty="0">
                <a:solidFill>
                  <a:srgbClr val="6B6B6B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Treat the LLM like a fast but unreliable collaborator. You’d edit an RA’s draft — do the same here.</a:t>
            </a:r>
            <a:endParaRPr lang="en-US" sz="18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readcrumb"/>
          <p:cNvSpPr>
            <a:spLocks noGrp="1"/>
          </p:cNvSpPr>
          <p:nvPr>
            <p:ph type="body" idx="101" hasCustomPrompt="1"/>
          </p:nvPr>
        </p:nvSpPr>
        <p:spPr>
          <a:xfrm>
            <a:off x="685800" y="274320"/>
            <a:ext cx="6492057" cy="27432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0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§ 3 · using them well</a:t>
            </a:r>
            <a:endParaRPr lang="en-US" sz="1000" dirty="0"/>
          </a:p>
        </p:txBody>
      </p:sp>
      <p:sp>
        <p:nvSpPr>
          <p:cNvPr id="3" name="Title"/>
          <p:cNvSpPr>
            <a:spLocks noGrp="1"/>
          </p:cNvSpPr>
          <p:nvPr>
            <p:ph type="title" idx="102" hasCustomPrompt="1"/>
          </p:nvPr>
        </p:nvSpPr>
        <p:spPr>
          <a:xfrm>
            <a:off x="685800" y="868680"/>
            <a:ext cx="10820095" cy="59436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30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Further viewing / reading</a:t>
            </a:r>
            <a:endParaRPr lang="en-US" sz="3000" dirty="0"/>
          </a:p>
        </p:txBody>
      </p:sp>
      <p:sp>
        <p:nvSpPr>
          <p:cNvPr id="4" name="Body"/>
          <p:cNvSpPr>
            <a:spLocks noGrp="1"/>
          </p:cNvSpPr>
          <p:nvPr>
            <p:ph type="body" idx="103" hasCustomPrompt="1"/>
          </p:nvPr>
        </p:nvSpPr>
        <p:spPr>
          <a:xfrm>
            <a:off x="685800" y="1709928"/>
            <a:ext cx="10820095" cy="4507992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3Blue1Brown — Neural Networks.</a:t>
            </a:r>
            <a:endParaRPr lang="en-US" sz="1500" dirty="0"/>
          </a:p>
          <a:p>
            <a:pPr marL="342900" indent="-342900" algn="l">
              <a:buSzPct val="100000"/>
              <a:buChar char="•"/>
            </a:pPr>
            <a:r>
              <a:rPr lang="en-US" sz="1400" dirty="0">
                <a:solidFill>
                  <a:srgbClr val="6B6B6B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youtube.com/@3blue1brown  ·  the gentlest introduction that isn’t hand-wavy.</a:t>
            </a:r>
            <a:endParaRPr lang="en-US" sz="1400" dirty="0"/>
          </a:p>
          <a:p>
            <a:pPr marL="0" indent="0" algn="l">
              <a:buNone/>
            </a:pPr>
            <a:endParaRPr lang="en-US" sz="500" dirty="0"/>
          </a:p>
          <a:p>
            <a:pPr marL="0" indent="0" algn="l">
              <a:buNone/>
            </a:pPr>
            <a:r>
              <a:rPr lang="en-US" sz="15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Andrej Karpathy — Intro to LLMs / Deep Dive into LLMs.</a:t>
            </a:r>
            <a:endParaRPr lang="en-US" sz="1500" dirty="0"/>
          </a:p>
          <a:p>
            <a:pPr marL="342900" indent="-342900" algn="l">
              <a:buSzPct val="100000"/>
              <a:buChar char="•"/>
            </a:pPr>
            <a:r>
              <a:rPr lang="en-US" sz="1400" dirty="0">
                <a:solidFill>
                  <a:srgbClr val="6B6B6B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youtube.com/@AndrejKarpathy  ·  a software engineer’s tour, very long.</a:t>
            </a:r>
            <a:endParaRPr lang="en-US" sz="1400" dirty="0"/>
          </a:p>
          <a:p>
            <a:pPr marL="0" indent="0" algn="l">
              <a:buNone/>
            </a:pPr>
            <a:endParaRPr lang="en-US" sz="500" dirty="0"/>
          </a:p>
          <a:p>
            <a:pPr marL="0" indent="0" algn="l">
              <a:buNone/>
            </a:pPr>
            <a:r>
              <a:rPr lang="en-US" sz="15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Jay Alammar — The Illustrated Transformer.</a:t>
            </a:r>
            <a:endParaRPr lang="en-US" sz="1500" dirty="0"/>
          </a:p>
          <a:p>
            <a:pPr marL="342900" indent="-342900" algn="l">
              <a:buSzPct val="100000"/>
              <a:buChar char="•"/>
            </a:pPr>
            <a:r>
              <a:rPr lang="en-US" sz="1400" dirty="0">
                <a:solidFill>
                  <a:srgbClr val="6B6B6B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jalammar.github.io/illustrated-transformer  ·  the definitive picture-led explainer.</a:t>
            </a:r>
            <a:endParaRPr lang="en-US" sz="1400" dirty="0"/>
          </a:p>
          <a:p>
            <a:pPr marL="0" indent="0" algn="l">
              <a:buNone/>
            </a:pPr>
            <a:endParaRPr lang="en-US" sz="500" dirty="0"/>
          </a:p>
          <a:p>
            <a:pPr marL="0" indent="0" algn="l">
              <a:buNone/>
            </a:pPr>
            <a:r>
              <a:rPr lang="en-US" sz="15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Stephen Wolfram — What Is ChatGPT Doing… and Why Does It Work?</a:t>
            </a:r>
            <a:endParaRPr lang="en-US" sz="1500" dirty="0"/>
          </a:p>
          <a:p>
            <a:pPr marL="342900" indent="-342900" algn="l">
              <a:buSzPct val="100000"/>
              <a:buChar char="•"/>
            </a:pPr>
            <a:r>
              <a:rPr lang="en-US" sz="1400" dirty="0">
                <a:solidFill>
                  <a:srgbClr val="6B6B6B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writings.stephenwolfram.com/2023/02/  ·  book-length essay, very readable.</a:t>
            </a:r>
            <a:endParaRPr lang="en-US" sz="1400" dirty="0"/>
          </a:p>
          <a:p>
            <a:pPr marL="0" indent="0" algn="l">
              <a:buNone/>
            </a:pPr>
            <a:endParaRPr lang="en-US" sz="500" dirty="0"/>
          </a:p>
          <a:p>
            <a:pPr marL="0" indent="0" algn="l">
              <a:buNone/>
            </a:pPr>
            <a:r>
              <a:rPr lang="en-US" sz="15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Neil Lawrence — The Atomic Human.</a:t>
            </a:r>
            <a:endParaRPr lang="en-US" sz="1500" dirty="0"/>
          </a:p>
          <a:p>
            <a:pPr marL="342900" indent="-342900" algn="l">
              <a:buSzPct val="100000"/>
              <a:buChar char="•"/>
            </a:pPr>
            <a:r>
              <a:rPr lang="en-US" sz="1400" dirty="0">
                <a:solidFill>
                  <a:srgbClr val="6B6B6B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Cambridge ML professor on what AI is, isn’t, and what it means for us.</a:t>
            </a:r>
            <a:endParaRPr lang="en-US" sz="1400" dirty="0"/>
          </a:p>
          <a:p>
            <a:pPr marL="0" indent="0" algn="l">
              <a:buNone/>
            </a:pPr>
            <a:endParaRPr lang="en-US" sz="500" dirty="0"/>
          </a:p>
          <a:p>
            <a:pPr marL="0" indent="0" algn="l">
              <a:buNone/>
            </a:pPr>
            <a:r>
              <a:rPr lang="en-US" sz="15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Sebastian Raschka — Build a Large Language Model (From Scratch).</a:t>
            </a:r>
            <a:endParaRPr lang="en-US" sz="1500" dirty="0"/>
          </a:p>
          <a:p>
            <a:pPr marL="342900" indent="-342900" algn="l">
              <a:buSzPct val="100000"/>
              <a:buChar char="•"/>
            </a:pPr>
            <a:r>
              <a:rPr lang="en-US" sz="1400" dirty="0">
                <a:solidFill>
                  <a:srgbClr val="6B6B6B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manning.com  ·  if you want to implement one.</a:t>
            </a:r>
            <a:endParaRPr lang="en-US" sz="1400" dirty="0"/>
          </a:p>
          <a:p>
            <a:pPr marL="0" indent="0" algn="l">
              <a:buNone/>
            </a:pPr>
            <a:endParaRPr lang="en-US" sz="500" dirty="0"/>
          </a:p>
          <a:p>
            <a:pPr marL="0" indent="0" algn="l">
              <a:buNone/>
            </a:pPr>
            <a:r>
              <a:rPr lang="en-US" sz="15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Anthropic — Mapping the Mind of a Large Language Model.</a:t>
            </a:r>
            <a:endParaRPr lang="en-US" sz="1500" dirty="0"/>
          </a:p>
          <a:p>
            <a:pPr marL="342900" indent="-342900" algn="l">
              <a:buSzPct val="100000"/>
              <a:buChar char="•"/>
            </a:pPr>
            <a:r>
              <a:rPr lang="en-US" sz="1400" dirty="0">
                <a:solidFill>
                  <a:srgbClr val="6B6B6B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anthropic.com/research  ·  interpretability — what’s actually inside the network.</a:t>
            </a:r>
            <a:endParaRPr lang="en-US" sz="1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readcrumb"/>
          <p:cNvSpPr>
            <a:spLocks noGrp="1"/>
          </p:cNvSpPr>
          <p:nvPr>
            <p:ph type="body" idx="101" hasCustomPrompt="1"/>
          </p:nvPr>
        </p:nvSpPr>
        <p:spPr>
          <a:xfrm>
            <a:off x="685800" y="274320"/>
            <a:ext cx="6492057" cy="27432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0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§ 3 · using them well</a:t>
            </a:r>
            <a:endParaRPr lang="en-US" sz="1000" dirty="0"/>
          </a:p>
        </p:txBody>
      </p:sp>
      <p:sp>
        <p:nvSpPr>
          <p:cNvPr id="3" name="Title"/>
          <p:cNvSpPr>
            <a:spLocks noGrp="1"/>
          </p:cNvSpPr>
          <p:nvPr>
            <p:ph type="title" idx="102" hasCustomPrompt="1"/>
          </p:nvPr>
        </p:nvSpPr>
        <p:spPr>
          <a:xfrm>
            <a:off x="685800" y="868680"/>
            <a:ext cx="10820095" cy="59436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30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A few more good links (AI in general, not just LLMs)</a:t>
            </a:r>
            <a:endParaRPr lang="en-US" sz="3000" dirty="0"/>
          </a:p>
        </p:txBody>
      </p:sp>
      <p:sp>
        <p:nvSpPr>
          <p:cNvPr id="4" name="Body"/>
          <p:cNvSpPr>
            <a:spLocks noGrp="1"/>
          </p:cNvSpPr>
          <p:nvPr>
            <p:ph type="body" idx="103" hasCustomPrompt="1"/>
          </p:nvPr>
        </p:nvSpPr>
        <p:spPr>
          <a:xfrm>
            <a:off x="685800" y="1709928"/>
            <a:ext cx="10820095" cy="4507992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Royal Society lecture — ‘This is not the AI we were promised’.</a:t>
            </a:r>
            <a:endParaRPr lang="en-US" sz="1800" dirty="0"/>
          </a:p>
          <a:p>
            <a:pPr marL="0" indent="0" algn="l">
              <a:buNone/>
            </a:pPr>
            <a:endParaRPr lang="en-US" sz="600" dirty="0"/>
          </a:p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Hannah Fry TV series — ‘AI Confidential’.</a:t>
            </a:r>
            <a:endParaRPr lang="en-US" sz="1800" dirty="0"/>
          </a:p>
          <a:p>
            <a:pPr marL="0" indent="0" algn="l">
              <a:buNone/>
            </a:pPr>
            <a:endParaRPr lang="en-US" sz="600" dirty="0"/>
          </a:p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Free GitHub Copilot for students (including PhDs) — sign up via the student pack.</a:t>
            </a:r>
            <a:endParaRPr lang="en-US" sz="1800" dirty="0"/>
          </a:p>
          <a:p>
            <a:pPr marL="0" indent="0" algn="l">
              <a:buNone/>
            </a:pPr>
            <a:endParaRPr lang="en-US" sz="600" dirty="0"/>
          </a:p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Want to run an LLM on your laptop? Ask your favourite assistant about ‘Ollama’ or ‘LM Studio’.</a:t>
            </a:r>
            <a:endParaRPr lang="en-US" sz="18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Number"/>
          <p:cNvSpPr>
            <a:spLocks noGrp="1"/>
          </p:cNvSpPr>
          <p:nvPr>
            <p:ph type="body" idx="100" hasCustomPrompt="1"/>
          </p:nvPr>
        </p:nvSpPr>
        <p:spPr>
          <a:xfrm>
            <a:off x="685800" y="2286000"/>
            <a:ext cx="2743200" cy="118872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56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§ 1</a:t>
            </a:r>
            <a:endParaRPr lang="en-US" sz="5600" dirty="0"/>
          </a:p>
        </p:txBody>
      </p:sp>
      <p:sp>
        <p:nvSpPr>
          <p:cNvPr id="3" name="Section Name"/>
          <p:cNvSpPr>
            <a:spLocks noGrp="1"/>
          </p:cNvSpPr>
          <p:nvPr>
            <p:ph type="title" idx="101" hasCustomPrompt="1"/>
          </p:nvPr>
        </p:nvSpPr>
        <p:spPr>
          <a:xfrm>
            <a:off x="685800" y="3429000"/>
            <a:ext cx="10820095" cy="82296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36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Foundations</a:t>
            </a:r>
            <a:endParaRPr lang="en-US" sz="36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readcrumb"/>
          <p:cNvSpPr>
            <a:spLocks noGrp="1"/>
          </p:cNvSpPr>
          <p:nvPr>
            <p:ph type="body" idx="101" hasCustomPrompt="1"/>
          </p:nvPr>
        </p:nvSpPr>
        <p:spPr>
          <a:xfrm>
            <a:off x="685800" y="274320"/>
            <a:ext cx="6492057" cy="27432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0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§ 3 · using them well</a:t>
            </a:r>
            <a:endParaRPr lang="en-US" sz="1000" dirty="0"/>
          </a:p>
        </p:txBody>
      </p:sp>
      <p:sp>
        <p:nvSpPr>
          <p:cNvPr id="3" name="Title"/>
          <p:cNvSpPr>
            <a:spLocks noGrp="1"/>
          </p:cNvSpPr>
          <p:nvPr>
            <p:ph type="title" idx="102" hasCustomPrompt="1"/>
          </p:nvPr>
        </p:nvSpPr>
        <p:spPr>
          <a:xfrm>
            <a:off x="685800" y="868680"/>
            <a:ext cx="10820095" cy="59436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30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Bonus content</a:t>
            </a:r>
            <a:endParaRPr lang="en-US" sz="3000" dirty="0"/>
          </a:p>
        </p:txBody>
      </p:sp>
      <p:sp>
        <p:nvSpPr>
          <p:cNvPr id="4" name="Body"/>
          <p:cNvSpPr>
            <a:spLocks noGrp="1"/>
          </p:cNvSpPr>
          <p:nvPr>
            <p:ph type="body" idx="103" hasCustomPrompt="1"/>
          </p:nvPr>
        </p:nvSpPr>
        <p:spPr>
          <a:xfrm>
            <a:off x="685800" y="1709928"/>
            <a:ext cx="10820095" cy="4507992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D55E0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Q.</a:t>
            </a:r>
            <a:endParaRPr lang="en-US" sz="1500" dirty="0"/>
          </a:p>
          <a:p>
            <a:pPr marL="0" indent="0" algn="l">
              <a:buNone/>
            </a:pPr>
            <a:r>
              <a:rPr lang="en-US" sz="1800" i="1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If LLMs only predict one word at a time, how come we see whole sentences — even essays?</a:t>
            </a:r>
            <a:endParaRPr lang="en-US" sz="1800" dirty="0"/>
          </a:p>
          <a:p>
            <a:pPr marL="0" indent="0" algn="l">
              <a:buNone/>
            </a:pPr>
            <a:endParaRPr lang="en-US" sz="500" dirty="0"/>
          </a:p>
          <a:p>
            <a:pPr marL="0" indent="0" algn="l">
              <a:buNone/>
            </a:pPr>
            <a:r>
              <a:rPr lang="en-US" sz="1500" b="1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A.</a:t>
            </a:r>
            <a:endParaRPr lang="en-US" sz="1500" dirty="0"/>
          </a:p>
          <a:p>
            <a:pPr marL="0" indent="0" algn="l">
              <a:buNone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After it emits one word, the tooling feeds the prompt plus the new word back into the model to get the next one. Then repeat.</a:t>
            </a:r>
            <a:endParaRPr lang="en-US" sz="1800" dirty="0"/>
          </a:p>
          <a:p>
            <a:pPr marL="0" indent="0" algn="l">
              <a:buNone/>
            </a:pPr>
            <a:endParaRPr lang="en-US" sz="900" dirty="0"/>
          </a:p>
          <a:p>
            <a:pPr marL="0" indent="0" algn="l">
              <a:buNone/>
            </a:pPr>
            <a:r>
              <a:rPr lang="en-US" sz="1500" b="1" dirty="0">
                <a:solidFill>
                  <a:srgbClr val="D55E0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Q.</a:t>
            </a:r>
            <a:endParaRPr lang="en-US" sz="1500" dirty="0"/>
          </a:p>
          <a:p>
            <a:pPr marL="0" indent="0" algn="l">
              <a:buNone/>
            </a:pPr>
            <a:r>
              <a:rPr lang="en-US" sz="1800" i="1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So if it just keeps adding words, how does it ever stop?</a:t>
            </a:r>
            <a:endParaRPr lang="en-US" sz="1800" dirty="0"/>
          </a:p>
          <a:p>
            <a:pPr marL="0" indent="0" algn="l">
              <a:buNone/>
            </a:pPr>
            <a:endParaRPr lang="en-US" sz="500" dirty="0"/>
          </a:p>
          <a:p>
            <a:pPr marL="0" indent="0" algn="l">
              <a:buNone/>
            </a:pPr>
            <a:r>
              <a:rPr lang="en-US" sz="1500" b="1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A.</a:t>
            </a:r>
            <a:endParaRPr lang="en-US" sz="1500" dirty="0"/>
          </a:p>
          <a:p>
            <a:pPr marL="0" indent="0" algn="l">
              <a:buNone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There’s a special ‘hidden’ word inside the model called &lt;STOP&gt;. When that token comes up, the tool knows to stop feeding text back in. It’s a learned token, used like any other.</a:t>
            </a:r>
            <a:endParaRPr lang="en-US" sz="18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sing"/>
          <p:cNvSpPr>
            <a:spLocks noGrp="1"/>
          </p:cNvSpPr>
          <p:nvPr>
            <p:ph type="title" idx="102" hasCustomPrompt="1"/>
          </p:nvPr>
        </p:nvSpPr>
        <p:spPr>
          <a:xfrm>
            <a:off x="685800" y="3000000"/>
            <a:ext cx="10820095" cy="90000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ctr">
              <a:buNone/>
            </a:pPr>
            <a:r>
              <a:rPr lang="en-US" sz="40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Thanks — questions?</a:t>
            </a:r>
            <a:endParaRPr lang="en-US" sz="40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readcrumb"/>
          <p:cNvSpPr>
            <a:spLocks noGrp="1"/>
          </p:cNvSpPr>
          <p:nvPr>
            <p:ph type="body" idx="101" hasCustomPrompt="1"/>
          </p:nvPr>
        </p:nvSpPr>
        <p:spPr>
          <a:xfrm>
            <a:off x="685800" y="274320"/>
            <a:ext cx="6492057" cy="27432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0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§ 1 · foundations</a:t>
            </a:r>
            <a:endParaRPr lang="en-US" sz="1000" dirty="0"/>
          </a:p>
        </p:txBody>
      </p:sp>
      <p:sp>
        <p:nvSpPr>
          <p:cNvPr id="3" name="Title"/>
          <p:cNvSpPr>
            <a:spLocks noGrp="1"/>
          </p:cNvSpPr>
          <p:nvPr>
            <p:ph type="title" idx="102" hasCustomPrompt="1"/>
          </p:nvPr>
        </p:nvSpPr>
        <p:spPr>
          <a:xfrm>
            <a:off x="685800" y="868680"/>
            <a:ext cx="10820095" cy="59436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30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Why this matters</a:t>
            </a:r>
            <a:endParaRPr lang="en-US" sz="3000" dirty="0"/>
          </a:p>
        </p:txBody>
      </p:sp>
      <p:sp>
        <p:nvSpPr>
          <p:cNvPr id="4" name="Body"/>
          <p:cNvSpPr>
            <a:spLocks noGrp="1"/>
          </p:cNvSpPr>
          <p:nvPr>
            <p:ph type="body" idx="103" hasCustomPrompt="1"/>
          </p:nvPr>
        </p:nvSpPr>
        <p:spPr>
          <a:xfrm>
            <a:off x="685800" y="1709928"/>
            <a:ext cx="10820095" cy="4507992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Ubiquity.</a:t>
            </a:r>
            <a:endParaRPr lang="en-US" sz="1800" dirty="0"/>
          </a:p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LLMs are showing up in every step of research — coding, search, writing, annotation, figures.</a:t>
            </a:r>
            <a:endParaRPr lang="en-US" sz="1800" dirty="0"/>
          </a:p>
          <a:p>
            <a:pPr marL="0" indent="0" algn="l">
              <a:buNone/>
            </a:pPr>
            <a:endParaRPr lang="en-US" sz="8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Productivity.</a:t>
            </a:r>
            <a:endParaRPr lang="en-US" sz="1800" dirty="0"/>
          </a:p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They genuinely accelerate and augment in many areas.</a:t>
            </a:r>
            <a:endParaRPr lang="en-US" sz="1800" dirty="0"/>
          </a:p>
          <a:p>
            <a:pPr marL="0" indent="0" algn="l">
              <a:buNone/>
            </a:pPr>
            <a:endParaRPr lang="en-US" sz="8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Failure modes.</a:t>
            </a:r>
            <a:endParaRPr lang="en-US" sz="1800" dirty="0"/>
          </a:p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Easily produce plausible nonsense; create dependence.</a:t>
            </a:r>
            <a:endParaRPr lang="en-US" sz="1800" dirty="0"/>
          </a:p>
          <a:p>
            <a:pPr marL="0" indent="0" algn="l">
              <a:buNone/>
            </a:pPr>
            <a:endParaRPr lang="en-US" sz="8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Literacy.</a:t>
            </a:r>
            <a:endParaRPr lang="en-US" sz="1800" dirty="0"/>
          </a:p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Understanding AI is like understanding a lab protocol — follow without understanding and you will make mistakes.</a:t>
            </a:r>
            <a:endParaRPr lang="en-US" sz="18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readcrumb"/>
          <p:cNvSpPr>
            <a:spLocks noGrp="1"/>
          </p:cNvSpPr>
          <p:nvPr>
            <p:ph type="body" idx="101" hasCustomPrompt="1"/>
          </p:nvPr>
        </p:nvSpPr>
        <p:spPr>
          <a:xfrm>
            <a:off x="685800" y="274320"/>
            <a:ext cx="6492057" cy="27432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0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§ 1 · foundations</a:t>
            </a:r>
            <a:endParaRPr lang="en-US" sz="1000" dirty="0"/>
          </a:p>
        </p:txBody>
      </p:sp>
      <p:sp>
        <p:nvSpPr>
          <p:cNvPr id="3" name="Title"/>
          <p:cNvSpPr>
            <a:spLocks noGrp="1"/>
          </p:cNvSpPr>
          <p:nvPr>
            <p:ph type="title" idx="102" hasCustomPrompt="1"/>
          </p:nvPr>
        </p:nvSpPr>
        <p:spPr>
          <a:xfrm>
            <a:off x="685800" y="868680"/>
            <a:ext cx="10820095" cy="59436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30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What an LLM is</a:t>
            </a:r>
            <a:endParaRPr lang="en-US" sz="3000" dirty="0"/>
          </a:p>
        </p:txBody>
      </p:sp>
      <p:sp>
        <p:nvSpPr>
          <p:cNvPr id="4" name="Body"/>
          <p:cNvSpPr>
            <a:spLocks noGrp="1"/>
          </p:cNvSpPr>
          <p:nvPr>
            <p:ph type="body" idx="103" hasCustomPrompt="1"/>
          </p:nvPr>
        </p:nvSpPr>
        <p:spPr>
          <a:xfrm>
            <a:off x="685800" y="1709928"/>
            <a:ext cx="10820095" cy="4507992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A giant neural network.</a:t>
            </a:r>
            <a:endParaRPr lang="en-US" sz="1800" dirty="0"/>
          </a:p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Connections learned through billions of examples; trained to predict the next token.</a:t>
            </a:r>
            <a:endParaRPr lang="en-US" sz="1800" dirty="0"/>
          </a:p>
          <a:p>
            <a:pPr marL="0" indent="0" algn="l">
              <a:buNone/>
            </a:pPr>
            <a:endParaRPr lang="en-US" sz="8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Everything is a vector.</a:t>
            </a:r>
            <a:endParaRPr lang="en-US" sz="1800" dirty="0"/>
          </a:p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Words, proteins, images — all mapped into high-dimensional space where geometry encodes meaning.</a:t>
            </a:r>
            <a:endParaRPr lang="en-US" sz="1800" dirty="0"/>
          </a:p>
          <a:p>
            <a:pPr marL="0" indent="0" algn="l">
              <a:buNone/>
            </a:pPr>
            <a:endParaRPr lang="en-US" sz="800" dirty="0"/>
          </a:p>
          <a:p>
            <a:pPr marL="0" indent="0" algn="l">
              <a:buNone/>
            </a:pPr>
            <a:r>
              <a:rPr lang="en-US" sz="1800" b="1" dirty="0">
                <a:solidFill>
                  <a:srgbClr val="1A1A1A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A pattern machine, not a reasoning engine.</a:t>
            </a:r>
            <a:endParaRPr lang="en-US" sz="1800" dirty="0"/>
          </a:p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Reasoning-like behaviour emerges from statistical structure; there is no world-model inside.</a:t>
            </a:r>
            <a:endParaRPr lang="en-US" sz="18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readcrumb"/>
          <p:cNvSpPr>
            <a:spLocks noGrp="1"/>
          </p:cNvSpPr>
          <p:nvPr>
            <p:ph type="body" idx="101" hasCustomPrompt="1"/>
          </p:nvPr>
        </p:nvSpPr>
        <p:spPr>
          <a:xfrm>
            <a:off x="685800" y="274320"/>
            <a:ext cx="6492057" cy="27432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0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§ 1 · foundations</a:t>
            </a:r>
            <a:endParaRPr lang="en-US" sz="1000" dirty="0"/>
          </a:p>
        </p:txBody>
      </p:sp>
      <p:sp>
        <p:nvSpPr>
          <p:cNvPr id="3" name="Title"/>
          <p:cNvSpPr>
            <a:spLocks noGrp="1"/>
          </p:cNvSpPr>
          <p:nvPr>
            <p:ph type="title" idx="102" hasCustomPrompt="1"/>
          </p:nvPr>
        </p:nvSpPr>
        <p:spPr>
          <a:xfrm>
            <a:off x="685800" y="868680"/>
            <a:ext cx="10820095" cy="59436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30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A very quick history</a:t>
            </a:r>
            <a:endParaRPr lang="en-US" sz="3000" dirty="0"/>
          </a:p>
        </p:txBody>
      </p:sp>
      <p:sp>
        <p:nvSpPr>
          <p:cNvPr id="4" name="Body"/>
          <p:cNvSpPr>
            <a:spLocks noGrp="1"/>
          </p:cNvSpPr>
          <p:nvPr>
            <p:ph type="body" idx="103" hasCustomPrompt="1"/>
          </p:nvPr>
        </p:nvSpPr>
        <p:spPr>
          <a:xfrm>
            <a:off x="685800" y="1709928"/>
            <a:ext cx="8115071" cy="4507992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342900" indent="-342900" algn="l">
              <a:buSzPct val="100000"/>
              <a:buChar char="•"/>
            </a:pPr>
            <a:r>
              <a: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Before 2013 — NLP existed (TF–IDF, spam filters, bag-of-words). Useful but shallow.</a:t>
            </a:r>
            <a:endParaRPr lang="en-US" sz="1500" dirty="0"/>
          </a:p>
          <a:p>
            <a:pPr marL="342900" indent="-342900" algn="l">
              <a:buSzPct val="100000"/>
              <a:buChar char="•"/>
            </a:pPr>
            <a:r>
              <a: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2013 Word2Vec — word meanings as vectors; ‘king − man + woman ≈ queen’.</a:t>
            </a:r>
            <a:endParaRPr lang="en-US" sz="1500" dirty="0"/>
          </a:p>
          <a:p>
            <a:pPr marL="342900" indent="-342900" algn="l">
              <a:buSzPct val="100000"/>
              <a:buChar char="•"/>
            </a:pPr>
            <a:r>
              <a: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2017 Transformer — ‘Attention Is All You Need’; massively parallel training unlocks scale.</a:t>
            </a:r>
            <a:endParaRPr lang="en-US" sz="1500" dirty="0"/>
          </a:p>
          <a:p>
            <a:pPr marL="342900" indent="-342900" algn="l">
              <a:buSzPct val="100000"/>
              <a:buChar char="•"/>
            </a:pPr>
            <a:r>
              <a: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2020 GPT-3 — scale produces new capabilities; ‘emergence’.</a:t>
            </a:r>
            <a:endParaRPr lang="en-US" sz="1500" dirty="0"/>
          </a:p>
          <a:p>
            <a:pPr marL="342900" indent="-342900" algn="l">
              <a:buSzPct val="100000"/>
              <a:buChar char="•"/>
            </a:pPr>
            <a:r>
              <a: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2022 ChatGPT — RLHF turns the raw model into a public-facing assistant.</a:t>
            </a:r>
            <a:endParaRPr lang="en-US" sz="1500" dirty="0"/>
          </a:p>
          <a:p>
            <a:pPr marL="342900" indent="-342900" algn="l">
              <a:buSzPct val="100000"/>
              <a:buChar char="•"/>
            </a:pPr>
            <a:r>
              <a: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2024+ — multimodal, agentic, scientific applications.</a:t>
            </a:r>
            <a:endParaRPr lang="en-US" sz="1500" dirty="0"/>
          </a:p>
        </p:txBody>
      </p:sp>
      <p:sp>
        <p:nvSpPr>
          <p:cNvPr id="5" name="Sidenote"/>
          <p:cNvSpPr>
            <a:spLocks noGrp="1"/>
          </p:cNvSpPr>
          <p:nvPr>
            <p:ph type="body" idx="104" hasCustomPrompt="1"/>
          </p:nvPr>
        </p:nvSpPr>
        <p:spPr>
          <a:xfrm>
            <a:off x="9341876" y="1709928"/>
            <a:ext cx="2164019" cy="4507992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100" b="1" i="1" dirty="0">
                <a:solidFill>
                  <a:srgbClr val="6B6B6B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Key point.</a:t>
            </a:r>
            <a:endParaRPr lang="en-US" sz="1100" dirty="0"/>
          </a:p>
          <a:p>
            <a:pPr marL="0" indent="0" algn="l">
              <a:buNone/>
            </a:pPr>
            <a:r>
              <a:rPr lang="en-US" sz="1100" i="1" dirty="0">
                <a:solidFill>
                  <a:srgbClr val="6B6B6B"/>
                </a:solidFill>
                <a:latin typeface="Source Serif 4" pitchFamily="34" charset="0"/>
                <a:ea typeface="Source Serif 4" pitchFamily="34" charset="-122"/>
                <a:cs typeface="Source Serif 4" pitchFamily="34" charset="-120"/>
              </a:rPr>
              <a:t>Every frontier system today is a transformer. The recipe hasn’t fundamentally changed since 2017.</a:t>
            </a:r>
            <a:endParaRPr lang="en-US" sz="11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readcrumb"/>
          <p:cNvSpPr>
            <a:spLocks noGrp="1"/>
          </p:cNvSpPr>
          <p:nvPr>
            <p:ph type="body" idx="101" hasCustomPrompt="1"/>
          </p:nvPr>
        </p:nvSpPr>
        <p:spPr>
          <a:xfrm>
            <a:off x="685800" y="274320"/>
            <a:ext cx="6492057" cy="27432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0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§ 1 · foundations</a:t>
            </a:r>
            <a:endParaRPr lang="en-US" sz="1000" dirty="0"/>
          </a:p>
        </p:txBody>
      </p:sp>
      <p:sp>
        <p:nvSpPr>
          <p:cNvPr id="3" name="Title"/>
          <p:cNvSpPr>
            <a:spLocks noGrp="1"/>
          </p:cNvSpPr>
          <p:nvPr>
            <p:ph type="title" idx="102" hasCustomPrompt="1"/>
          </p:nvPr>
        </p:nvSpPr>
        <p:spPr>
          <a:xfrm>
            <a:off x="685800" y="868680"/>
            <a:ext cx="10820095" cy="59436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30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Before LLMs: the word-embedding problem</a:t>
            </a:r>
            <a:endParaRPr lang="en-US" sz="3000" dirty="0"/>
          </a:p>
        </p:txBody>
      </p:sp>
      <p:sp>
        <p:nvSpPr>
          <p:cNvPr id="4" name="Body"/>
          <p:cNvSpPr>
            <a:spLocks noGrp="1"/>
          </p:cNvSpPr>
          <p:nvPr>
            <p:ph type="body" idx="103" hasCustomPrompt="1"/>
          </p:nvPr>
        </p:nvSpPr>
        <p:spPr>
          <a:xfrm>
            <a:off x="685800" y="1709928"/>
            <a:ext cx="10820095" cy="4507992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NLP existed before LLMs but was limited — spam filtering, document similarity, sentiment.</a:t>
            </a:r>
            <a:endParaRPr lang="en-US" sz="1800" dirty="0"/>
          </a:p>
          <a:p>
            <a:pPr marL="0" indent="0" algn="l">
              <a:buNone/>
            </a:pPr>
            <a:endParaRPr lang="en-US" sz="800" dirty="0"/>
          </a:p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Neural networks worked well on images (pixels are numbers) but struggled with text.</a:t>
            </a:r>
            <a:endParaRPr lang="en-US" sz="1800" dirty="0"/>
          </a:p>
          <a:p>
            <a:pPr marL="0" indent="0" algn="l">
              <a:buNone/>
            </a:pPr>
            <a:endParaRPr lang="en-US" sz="800" dirty="0"/>
          </a:p>
          <a:p>
            <a:pPr marL="342900" indent="-342900" algn="l">
              <a:buSzPct val="100000"/>
              <a:buChar char="•"/>
            </a:pPr>
            <a:r>
              <a:rPr lang="en-US" sz="18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How do you convert text into meaningful numbers? Assigning each word an integer carries no semantic meaning.</a:t>
            </a:r>
            <a:endParaRPr lang="en-US" sz="1800" dirty="0"/>
          </a:p>
          <a:p>
            <a:pPr marL="0" indent="0" algn="l">
              <a:buNone/>
            </a:pPr>
            <a:endParaRPr lang="en-US" sz="800" dirty="0"/>
          </a:p>
          <a:p>
            <a:pPr marL="342900" indent="-342900" algn="l">
              <a:buSzPct val="100000"/>
              <a:buChar char="•"/>
            </a:pPr>
            <a:r>
              <a:rPr lang="en-US" sz="1800" i="1" dirty="0">
                <a:solidFill>
                  <a:srgbClr val="6B6B6B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The key insight — represent meaning as direction in a high-dimensional space.</a:t>
            </a:r>
            <a:endParaRPr lang="en-US" sz="18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readcrumb"/>
          <p:cNvSpPr>
            <a:spLocks noGrp="1"/>
          </p:cNvSpPr>
          <p:nvPr>
            <p:ph type="body" idx="101" hasCustomPrompt="1"/>
          </p:nvPr>
        </p:nvSpPr>
        <p:spPr>
          <a:xfrm>
            <a:off x="685800" y="274320"/>
            <a:ext cx="6492057" cy="27432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0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§ 1 · foundations</a:t>
            </a:r>
            <a:endParaRPr lang="en-US" sz="1000" dirty="0"/>
          </a:p>
        </p:txBody>
      </p:sp>
      <p:sp>
        <p:nvSpPr>
          <p:cNvPr id="3" name="Title"/>
          <p:cNvSpPr>
            <a:spLocks noGrp="1"/>
          </p:cNvSpPr>
          <p:nvPr>
            <p:ph type="title" idx="102" hasCustomPrompt="1"/>
          </p:nvPr>
        </p:nvSpPr>
        <p:spPr>
          <a:xfrm>
            <a:off x="685800" y="868680"/>
            <a:ext cx="10820095" cy="59436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30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Embeddings — meaning as geometry</a:t>
            </a:r>
            <a:endParaRPr lang="en-US" sz="3000" dirty="0"/>
          </a:p>
        </p:txBody>
      </p:sp>
      <p:sp>
        <p:nvSpPr>
          <p:cNvPr id="4" name="Left Label"/>
          <p:cNvSpPr>
            <a:spLocks noGrp="1"/>
          </p:cNvSpPr>
          <p:nvPr>
            <p:ph type="body" idx="103" hasCustomPrompt="1"/>
          </p:nvPr>
        </p:nvSpPr>
        <p:spPr>
          <a:xfrm>
            <a:off x="685800" y="1709928"/>
            <a:ext cx="5181448" cy="292608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000" kern="0" spc="200" dirty="0">
                <a:solidFill>
                  <a:srgbClr val="D55E00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the idea</a:t>
            </a:r>
            <a:endParaRPr lang="en-US" sz="1000" dirty="0"/>
          </a:p>
        </p:txBody>
      </p:sp>
      <p:sp>
        <p:nvSpPr>
          <p:cNvPr id="5" name="Left Body"/>
          <p:cNvSpPr>
            <a:spLocks noGrp="1"/>
          </p:cNvSpPr>
          <p:nvPr>
            <p:ph type="body" idx="104" hasCustomPrompt="1"/>
          </p:nvPr>
        </p:nvSpPr>
        <p:spPr>
          <a:xfrm>
            <a:off x="685800" y="2057400"/>
            <a:ext cx="5181448" cy="416052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 algn="l">
              <a:buNone/>
            </a:pPr>
            <a:r>
              <a: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Words, sentences, even proteins become vectors in a high-dimensional space.</a:t>
            </a:r>
            <a:endParaRPr lang="en-US" sz="1500" dirty="0"/>
          </a:p>
          <a:p>
            <a:pPr marL="0" indent="0" algn="l">
              <a:buNone/>
            </a:pPr>
            <a:endParaRPr lang="en-US" sz="700" dirty="0"/>
          </a:p>
          <a:p>
            <a:pPr marL="0" indent="0" algn="l">
              <a:buNone/>
            </a:pPr>
            <a:r>
              <a: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Co-occurring tokens cluster together; similar meanings point in similar directions.</a:t>
            </a:r>
            <a:endParaRPr lang="en-US" sz="1500" dirty="0"/>
          </a:p>
          <a:p>
            <a:pPr marL="0" indent="0" algn="l">
              <a:buNone/>
            </a:pPr>
            <a:endParaRPr lang="en-US" sz="700" dirty="0"/>
          </a:p>
          <a:p>
            <a:pPr marL="0" indent="0" algn="l">
              <a:buNone/>
            </a:pPr>
            <a:r>
              <a:rPr lang="en-US" sz="15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Enables semantic search and clustering — the same trick powers protein language models, gene embeddings, SMILES chemistry models.</a:t>
            </a:r>
            <a:endParaRPr lang="en-US" sz="1500" dirty="0"/>
          </a:p>
          <a:p>
            <a:pPr marL="0" indent="0" algn="l">
              <a:buNone/>
            </a:pPr>
            <a:endParaRPr lang="en-US" sz="700" dirty="0"/>
          </a:p>
          <a:p>
            <a:pPr marL="0" indent="0" algn="l">
              <a:buNone/>
            </a:pPr>
            <a:r>
              <a:rPr lang="en-US" sz="1500" i="1" dirty="0">
                <a:solidFill>
                  <a:srgbClr val="6B6B6B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Whenever you see an ‘AI for bio’ model, an embedding space is doing the work.</a:t>
            </a:r>
            <a:endParaRPr lang="en-US" sz="1500" dirty="0"/>
          </a:p>
        </p:txBody>
      </p:sp>
      <p:sp>
        <p:nvSpPr>
          <p:cNvPr id="6" name="Right Label"/>
          <p:cNvSpPr>
            <a:spLocks noGrp="1"/>
          </p:cNvSpPr>
          <p:nvPr>
            <p:ph type="body" idx="105" hasCustomPrompt="1"/>
          </p:nvPr>
        </p:nvSpPr>
        <p:spPr>
          <a:xfrm>
            <a:off x="6324448" y="1709928"/>
            <a:ext cx="5181448" cy="292608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000" kern="0" spc="200" dirty="0">
                <a:solidFill>
                  <a:srgbClr val="009E73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example clusters</a:t>
            </a:r>
            <a:endParaRPr lang="en-US" sz="1000" dirty="0"/>
          </a:p>
        </p:txBody>
      </p:sp>
      <p:sp>
        <p:nvSpPr>
          <p:cNvPr id="7" name="Right Body"/>
          <p:cNvSpPr>
            <a:spLocks noGrp="1"/>
          </p:cNvSpPr>
          <p:nvPr>
            <p:ph type="body" idx="106" hasCustomPrompt="1"/>
          </p:nvPr>
        </p:nvSpPr>
        <p:spPr>
          <a:xfrm>
            <a:off x="6324448" y="2057400"/>
            <a:ext cx="5181448" cy="416052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biology</a:t>
            </a:r>
            <a:endParaRPr lang="en-US" sz="1100" dirty="0"/>
          </a:p>
          <a:p>
            <a:pPr marL="0" indent="0" algn="l">
              <a:buNone/>
            </a:pPr>
            <a:r>
              <a:rPr lang="en-US" sz="1500" i="1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protein  ·  cell  ·  peptide  ·  gene</a:t>
            </a:r>
            <a:endParaRPr lang="en-US" sz="1500" dirty="0"/>
          </a:p>
          <a:p>
            <a:pPr marL="0" indent="0" algn="l">
              <a:buNone/>
            </a:pPr>
            <a:endParaRPr lang="en-US" sz="800" dirty="0"/>
          </a:p>
          <a:p>
            <a:pPr marL="0" indent="0" algn="l">
              <a:buNone/>
            </a:pPr>
            <a:r>
              <a:rPr lang="en-US" sz="1100" b="1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analogy (Word2Vec)</a:t>
            </a:r>
            <a:endParaRPr lang="en-US" sz="1100" dirty="0"/>
          </a:p>
          <a:p>
            <a:pPr marL="0" indent="0" algn="l">
              <a:buNone/>
            </a:pPr>
            <a:r>
              <a:rPr lang="en-US" sz="1500" i="1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king  −  man  +  woman  ≈  queen</a:t>
            </a:r>
            <a:endParaRPr lang="en-US" sz="1500" dirty="0"/>
          </a:p>
          <a:p>
            <a:pPr marL="0" indent="0" algn="l">
              <a:buNone/>
            </a:pPr>
            <a:endParaRPr lang="en-US" sz="800" dirty="0"/>
          </a:p>
          <a:p>
            <a:pPr marL="0" indent="0" algn="l">
              <a:buNone/>
            </a:pPr>
            <a:r>
              <a:rPr lang="en-US" sz="1300" i="1" dirty="0">
                <a:solidFill>
                  <a:srgbClr val="6B6B6B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The vector from man→woman is parallel to king→queen. That direction encodes ‘female’. Meaning is geometry.</a:t>
            </a:r>
            <a:endParaRPr lang="en-US" sz="13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Number"/>
          <p:cNvSpPr>
            <a:spLocks noGrp="1"/>
          </p:cNvSpPr>
          <p:nvPr>
            <p:ph type="body" idx="100" hasCustomPrompt="1"/>
          </p:nvPr>
        </p:nvSpPr>
        <p:spPr>
          <a:xfrm>
            <a:off x="685800" y="2286000"/>
            <a:ext cx="2743200" cy="118872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56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§ 2</a:t>
            </a:r>
            <a:endParaRPr lang="en-US" sz="5600" dirty="0"/>
          </a:p>
        </p:txBody>
      </p:sp>
      <p:sp>
        <p:nvSpPr>
          <p:cNvPr id="3" name="Section Name"/>
          <p:cNvSpPr>
            <a:spLocks noGrp="1"/>
          </p:cNvSpPr>
          <p:nvPr>
            <p:ph type="title" idx="101" hasCustomPrompt="1"/>
          </p:nvPr>
        </p:nvSpPr>
        <p:spPr>
          <a:xfrm>
            <a:off x="685800" y="3429000"/>
            <a:ext cx="10820095" cy="82296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36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From model to product</a:t>
            </a:r>
            <a:endParaRPr lang="en-US" sz="36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readcrumb"/>
          <p:cNvSpPr>
            <a:spLocks noGrp="1"/>
          </p:cNvSpPr>
          <p:nvPr>
            <p:ph type="body" idx="101" hasCustomPrompt="1"/>
          </p:nvPr>
        </p:nvSpPr>
        <p:spPr>
          <a:xfrm>
            <a:off x="685800" y="274320"/>
            <a:ext cx="6492057" cy="27432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000" dirty="0">
                <a:solidFill>
                  <a:srgbClr val="6B6B6B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§ 2 · from model to product</a:t>
            </a:r>
            <a:endParaRPr lang="en-US" sz="1000" dirty="0"/>
          </a:p>
        </p:txBody>
      </p:sp>
      <p:sp>
        <p:nvSpPr>
          <p:cNvPr id="3" name="Title"/>
          <p:cNvSpPr>
            <a:spLocks noGrp="1"/>
          </p:cNvSpPr>
          <p:nvPr>
            <p:ph type="title" idx="102" hasCustomPrompt="1"/>
          </p:nvPr>
        </p:nvSpPr>
        <p:spPr>
          <a:xfrm>
            <a:off x="685800" y="868680"/>
            <a:ext cx="10820095" cy="594360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30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Attention — context awareness</a:t>
            </a:r>
            <a:endParaRPr lang="en-US" sz="3000" dirty="0"/>
          </a:p>
        </p:txBody>
      </p:sp>
      <p:sp>
        <p:nvSpPr>
          <p:cNvPr id="4" name="Body"/>
          <p:cNvSpPr>
            <a:spLocks noGrp="1"/>
          </p:cNvSpPr>
          <p:nvPr>
            <p:ph type="body" idx="103" hasCustomPrompt="1"/>
          </p:nvPr>
        </p:nvSpPr>
        <p:spPr>
          <a:xfrm>
            <a:off x="685800" y="1709928"/>
            <a:ext cx="8115071" cy="4507992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 algn="l">
              <a:buNone/>
            </a:pPr>
            <a:r>
              <a:rPr lang="en-US" sz="17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A mechanism that decides, for each token, which other tokens in the context matter.</a:t>
            </a:r>
            <a:endParaRPr lang="en-US" sz="1700" dirty="0"/>
          </a:p>
          <a:p>
            <a:pPr marL="0" indent="0" algn="l">
              <a:buNone/>
            </a:pPr>
            <a:endParaRPr lang="en-US" sz="800" dirty="0"/>
          </a:p>
          <a:p>
            <a:pPr marL="0" indent="0" algn="l">
              <a:buNone/>
            </a:pPr>
            <a:r>
              <a:rPr lang="en-US" sz="1700" i="1" dirty="0">
                <a:solidFill>
                  <a:srgbClr val="6B6B6B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“The assay failed because it was contaminated.”</a:t>
            </a:r>
            <a:endParaRPr lang="en-US" sz="1700" dirty="0"/>
          </a:p>
          <a:p>
            <a:pPr marL="0" indent="0" algn="l">
              <a:buNone/>
            </a:pPr>
            <a:r>
              <a:rPr lang="en-US" sz="17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What does ‘it’ refer to? Attention figures this out by weighting every other token.</a:t>
            </a:r>
            <a:endParaRPr lang="en-US" sz="1700" dirty="0"/>
          </a:p>
          <a:p>
            <a:pPr marL="0" indent="0" algn="l">
              <a:buNone/>
            </a:pPr>
            <a:endParaRPr lang="en-US" sz="800" dirty="0"/>
          </a:p>
          <a:p>
            <a:pPr marL="342900" indent="-342900" algn="l">
              <a:buSzPct val="100000"/>
              <a:buChar char="•"/>
            </a:pPr>
            <a:r>
              <a:rPr lang="en-US" sz="17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Long-range dependencies — any two tokens connect in one step, regardless of distance.</a:t>
            </a:r>
            <a:endParaRPr lang="en-US" sz="1700" dirty="0"/>
          </a:p>
          <a:p>
            <a:pPr marL="342900" indent="-342900" algn="l">
              <a:buSzPct val="100000"/>
              <a:buChar char="•"/>
            </a:pPr>
            <a:r>
              <a:rPr lang="en-US" sz="17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Parallelisable — every token’s attention is computed simultaneously on a GPU. This is the secret behind scale.</a:t>
            </a:r>
            <a:endParaRPr lang="en-US" sz="1700" dirty="0"/>
          </a:p>
          <a:p>
            <a:pPr marL="342900" indent="-342900" algn="l">
              <a:buSzPct val="100000"/>
              <a:buChar char="•"/>
            </a:pPr>
            <a:r>
              <a:rPr lang="en-US" sz="1700" dirty="0">
                <a:solidFill>
                  <a:srgbClr val="1A1A1A"/>
                </a:solidFill>
                <a:latin typeface="Source Serif 4 Medium" pitchFamily="34" charset="0"/>
                <a:ea typeface="Source Serif 4 Medium" pitchFamily="34" charset="-122"/>
                <a:cs typeface="Source Serif 4 Medium" pitchFamily="34" charset="-120"/>
              </a:rPr>
              <a:t>Multi-headed — several attention functions run in parallel, capturing different relationships (syntactic, semantic, coreference).</a:t>
            </a:r>
            <a:endParaRPr lang="en-US" sz="1700" dirty="0"/>
          </a:p>
        </p:txBody>
      </p:sp>
      <p:sp>
        <p:nvSpPr>
          <p:cNvPr id="5" name="Sidenote"/>
          <p:cNvSpPr>
            <a:spLocks noGrp="1"/>
          </p:cNvSpPr>
          <p:nvPr>
            <p:ph type="body" idx="104" hasCustomPrompt="1"/>
          </p:nvPr>
        </p:nvSpPr>
        <p:spPr>
          <a:xfrm>
            <a:off x="9341876" y="1709928"/>
            <a:ext cx="2164019" cy="4507992"/>
          </a:xfrm>
          <a:prstGeom prst="rect">
            <a:avLst/>
          </a:prstGeom>
          <a:noFill/>
          <a:ln/>
        </p:spPr>
        <p:txBody>
          <a:bodyPr wrap="square" lIns="0" tIns="0" rIns="0" bIns="0" rtlCol="0"/>
          <a:lstStyle/>
          <a:p>
            <a:pPr marL="0" indent="0" algn="l">
              <a:buNone/>
            </a:pPr>
            <a:r>
              <a:rPr lang="en-US" sz="1100" b="1" i="1" dirty="0">
                <a:solidFill>
                  <a:srgbClr val="6B6B6B"/>
                </a:solidFill>
                <a:latin typeface="Source Serif 4 Black" pitchFamily="34" charset="0"/>
                <a:ea typeface="Source Serif 4 Black" pitchFamily="34" charset="-122"/>
                <a:cs typeface="Source Serif 4 Black" pitchFamily="34" charset="-120"/>
              </a:rPr>
              <a:t>Reference.</a:t>
            </a:r>
            <a:endParaRPr lang="en-US" sz="1100" dirty="0"/>
          </a:p>
          <a:p>
            <a:pPr marL="0" indent="0" algn="l">
              <a:buNone/>
            </a:pPr>
            <a:r>
              <a:rPr lang="en-US" sz="1100" i="1" dirty="0">
                <a:solidFill>
                  <a:srgbClr val="6B6B6B"/>
                </a:solidFill>
                <a:latin typeface="Source Serif 4" pitchFamily="34" charset="0"/>
                <a:ea typeface="Source Serif 4" pitchFamily="34" charset="-122"/>
                <a:cs typeface="Source Serif 4" pitchFamily="34" charset="-120"/>
              </a:rPr>
              <a:t>Vaswani et al. (2017), ‘Attention Is All You Need’. arxiv.org/abs/1706.03762</a:t>
            </a:r>
            <a:endParaRPr lang="en-US" sz="11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0591495" y="653796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6B6B6B"/>
                </a:solidFill>
                <a:latin typeface="IBM Plex Mono"/>
                <a:ea typeface="IBM Plex Mono"/>
                <a:cs typeface="IBM Plex Mono"/>
              </a:defRPr>
            </a:lvl1pPr>
          </a:lstStyle>
          <a:p>
            <a:pPr algn="r"/>
            <a:fld id="{F7021451-1387-4CA6-816F-3879F97B5CBC}" type="slidenum">
              <a:rPr lang="en-US" b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1744</Words>
  <Application>Microsoft Macintosh PowerPoint</Application>
  <PresentationFormat>Widescreen</PresentationFormat>
  <Paragraphs>253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IBM Plex Mono</vt:lpstr>
      <vt:lpstr>Source Serif 4</vt:lpstr>
      <vt:lpstr>Source Serif 4 Black</vt:lpstr>
      <vt:lpstr>Source Serif 4 Medium</vt:lpstr>
      <vt:lpstr>STIX Two Math</vt:lpstr>
      <vt:lpstr>Office Theme</vt:lpstr>
      <vt:lpstr>How Do LLMs Work?</vt:lpstr>
      <vt:lpstr>Foundations</vt:lpstr>
      <vt:lpstr>Why this matters</vt:lpstr>
      <vt:lpstr>What an LLM is</vt:lpstr>
      <vt:lpstr>A very quick history</vt:lpstr>
      <vt:lpstr>Before LLMs: the word-embedding problem</vt:lpstr>
      <vt:lpstr>Embeddings — meaning as geometry</vt:lpstr>
      <vt:lpstr>From model to product</vt:lpstr>
      <vt:lpstr>Attention — context awareness</vt:lpstr>
      <vt:lpstr>LLM  vs.  ChatGPT / Claude / Copilot</vt:lpstr>
      <vt:lpstr>A quick demo…</vt:lpstr>
      <vt:lpstr>What is RLHF?</vt:lpstr>
      <vt:lpstr>RLHF, in more detail — like editing a thesis</vt:lpstr>
      <vt:lpstr>Using them well</vt:lpstr>
      <vt:lpstr>Where LLMs are helpful</vt:lpstr>
      <vt:lpstr>Pitfalls and boundaries</vt:lpstr>
      <vt:lpstr>The failure modes</vt:lpstr>
      <vt:lpstr>Further viewing / reading</vt:lpstr>
      <vt:lpstr>A few more good links (AI in general, not just LLMs)</vt:lpstr>
      <vt:lpstr>Bonus content</vt:lpstr>
      <vt:lpstr>Thanks —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theme — paper-serif, Okabe-Ito vermillion</dc:title>
  <dc:subject>PptxGenJS Presentation</dc:subject>
  <dc:creator>Steve Haigh</dc:creator>
  <cp:lastModifiedBy>Steve Haigh</cp:lastModifiedBy>
  <cp:revision>3</cp:revision>
  <dcterms:created xsi:type="dcterms:W3CDTF">2026-05-11T14:50:23Z</dcterms:created>
  <dcterms:modified xsi:type="dcterms:W3CDTF">2026-05-27T09:57:51Z</dcterms:modified>
</cp:coreProperties>
</file>